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845" r:id="rId2"/>
    <p:sldMasterId id="2147483857" r:id="rId3"/>
    <p:sldMasterId id="2147483864" r:id="rId4"/>
    <p:sldMasterId id="2147483876" r:id="rId5"/>
    <p:sldMasterId id="2147483888" r:id="rId6"/>
  </p:sldMasterIdLst>
  <p:notesMasterIdLst>
    <p:notesMasterId r:id="rId36"/>
  </p:notesMasterIdLst>
  <p:sldIdLst>
    <p:sldId id="1360" r:id="rId7"/>
    <p:sldId id="1154" r:id="rId8"/>
    <p:sldId id="281" r:id="rId9"/>
    <p:sldId id="1627" r:id="rId10"/>
    <p:sldId id="284" r:id="rId11"/>
    <p:sldId id="1712" r:id="rId12"/>
    <p:sldId id="1789" r:id="rId13"/>
    <p:sldId id="1424" r:id="rId14"/>
    <p:sldId id="1422" r:id="rId15"/>
    <p:sldId id="1787" r:id="rId16"/>
    <p:sldId id="1775" r:id="rId17"/>
    <p:sldId id="274" r:id="rId18"/>
    <p:sldId id="1457" r:id="rId19"/>
    <p:sldId id="1406" r:id="rId20"/>
    <p:sldId id="1765" r:id="rId21"/>
    <p:sldId id="1776" r:id="rId22"/>
    <p:sldId id="1516" r:id="rId23"/>
    <p:sldId id="1635" r:id="rId24"/>
    <p:sldId id="1782" r:id="rId25"/>
    <p:sldId id="1788" r:id="rId26"/>
    <p:sldId id="1785" r:id="rId27"/>
    <p:sldId id="1773" r:id="rId28"/>
    <p:sldId id="1737" r:id="rId29"/>
    <p:sldId id="1779" r:id="rId30"/>
    <p:sldId id="1393" r:id="rId31"/>
    <p:sldId id="1753" r:id="rId32"/>
    <p:sldId id="390" r:id="rId33"/>
    <p:sldId id="1754" r:id="rId34"/>
    <p:sldId id="1403" r:id="rId35"/>
  </p:sldIdLst>
  <p:sldSz cx="18288000" cy="10287000"/>
  <p:notesSz cx="6858000" cy="9144000"/>
  <p:embeddedFontLst>
    <p:embeddedFont>
      <p:font typeface="Arial Black" panose="020B0A04020102020204" pitchFamily="34" charset="0"/>
      <p:bold r:id="rId37"/>
    </p:embeddedFont>
    <p:embeddedFont>
      <p:font typeface="Gill Sans MT" panose="020B0502020104020203" pitchFamily="34" charset="0"/>
      <p:regular r:id="rId38"/>
      <p:bold r:id="rId39"/>
      <p:italic r:id="rId40"/>
      <p:boldItalic r:id="rId41"/>
    </p:embeddedFont>
    <p:embeddedFont>
      <p:font typeface="Glacial Indifference" panose="020B0604020202020204" charset="0"/>
      <p:regular r:id="rId42"/>
      <p:bold r:id="rId43"/>
      <p:italic r:id="rId44"/>
    </p:embeddedFont>
    <p:embeddedFont>
      <p:font typeface="Monda" panose="020B0604020202020204" charset="0"/>
      <p:regular r:id="rId45"/>
    </p:embeddedFont>
    <p:embeddedFont>
      <p:font typeface="Montserrat" panose="00000500000000000000" pitchFamily="2" charset="0"/>
      <p:regular r:id="rId46"/>
      <p:bold r:id="rId47"/>
      <p:italic r:id="rId48"/>
      <p:boldItalic r:id="rId49"/>
    </p:embeddedFont>
    <p:embeddedFont>
      <p:font typeface="Montserrat ExtraBold" panose="00000900000000000000" pitchFamily="2" charset="0"/>
      <p:bold r:id="rId50"/>
      <p:boldItalic r:id="rId51"/>
    </p:embeddedFont>
    <p:embeddedFont>
      <p:font typeface="Open Sans" panose="020B0606030504020204" pitchFamily="34" charset="0"/>
      <p:regular r:id="rId52"/>
      <p:bold r:id="rId53"/>
      <p:italic r:id="rId54"/>
      <p:boldItalic r:id="rId55"/>
    </p:embeddedFont>
    <p:embeddedFont>
      <p:font typeface="Open Sauce" panose="020B0604020202020204" charset="0"/>
      <p:regular r:id="rId56"/>
    </p:embeddedFont>
    <p:embeddedFont>
      <p:font typeface="Open Sauce Bold" panose="020B0604020202020204" charset="0"/>
      <p:regular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3" roundtripDataSignature="AMtx7miMikyxbPzXVUELOWzd9yxaij8u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111"/>
    <a:srgbClr val="0070C0"/>
    <a:srgbClr val="595959"/>
    <a:srgbClr val="7F7F7F"/>
    <a:srgbClr val="FBA5C8"/>
    <a:srgbClr val="54443D"/>
    <a:srgbClr val="041620"/>
    <a:srgbClr val="F0F1F6"/>
    <a:srgbClr val="F4F3F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070" autoAdjust="0"/>
    <p:restoredTop sz="96247" autoAdjust="0"/>
  </p:normalViewPr>
  <p:slideViewPr>
    <p:cSldViewPr snapToGrid="0">
      <p:cViewPr varScale="1">
        <p:scale>
          <a:sx n="70" d="100"/>
          <a:sy n="70" d="100"/>
        </p:scale>
        <p:origin x="132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822"/>
    </p:cViewPr>
  </p:sorterViewPr>
  <p:gridSpacing cx="1800000" cy="180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3.fntdata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font" Target="fonts/font19.fntdata"/><Relationship Id="rId154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15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8" Type="http://schemas.openxmlformats.org/officeDocument/2006/relationships/slide" Target="slides/slide2.xml"/><Relationship Id="rId51" Type="http://schemas.openxmlformats.org/officeDocument/2006/relationships/font" Target="fonts/font15.fntdata"/><Relationship Id="rId15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4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153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font" Target="fonts/font21.fntdata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15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09T17:47:01.96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1 293 16388,'27'-90'0,"-6"15"0,-10 20 0,-9 20 0,-3 11 0,1 23 0,0 0 0,0 0 0,0 0 0,-1 0 0,1 0 0,0 1 0,-1-1 0,1 0 0,0 0 0,-1 0 0,1 1 0,-1-1 0,0 0 0,0 0 0,1 1 0,-1 0 0,1 0 0,0 0 0,-1 0 0,1 0 0,0 0 0,-1 0 0,1 0 0,0 0 0,-1 0 0,1 0 0,0 0 0,-1 0 0,1 1 0,0-1 0,-1 0 0,1 0 0,0 0 0,0 1 0,-1-1 0,1 0 0,0 0 0,0 1 0,-1-1 0,1 0 0,0 1 0,-2 0 0,1 1 0,0 0 0,-1-1 0,1 1 0,-2 3 0,2-2 0,0-1 0,1 0 0,-1 1 0,1-1 0,-1 1 0,1 3 0,0 22 0,0 2 0,0-1 0,-1 14 0,-3 0 0,1-6 0,2-30 0,0 0 0,0-1 0,-4 12 0,3-12 0,0 2 0,-1 0 0,1 0 0,1 0 0,-1 0 0,1 0 0,1 14 0,1-14 0,0-1 0,1 0 0,3 10 0,-3-11 0,0-1 0,0 1 0,-1-1 0,1 11 0,-2-12 0,-1 1 0,1-1 0,-1 1 0,0-1 0,-1 1 0,-1 5 0,1-5 0,0 1 0,0-1 0,-1 9 0,3-9 0,1 0 0,-1 0 0,1 0 0,-1 0 0,1 0 0,1 0 0,-1-1 0,1 1 0,0 0 0,0-1 0,0 1 0,4 5 0,4 5 0,20 23 0,-25-32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>
          <a:extLst>
            <a:ext uri="{FF2B5EF4-FFF2-40B4-BE49-F238E27FC236}">
              <a16:creationId xmlns:a16="http://schemas.microsoft.com/office/drawing/2014/main" id="{3DB2592C-8167-F26A-364F-385243000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2:notes">
            <a:extLst>
              <a:ext uri="{FF2B5EF4-FFF2-40B4-BE49-F238E27FC236}">
                <a16:creationId xmlns:a16="http://schemas.microsoft.com/office/drawing/2014/main" id="{71E05BA0-6D59-D01F-EEE3-7C6ED5C6C7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9" name="Google Shape;1009;p12:notes">
            <a:extLst>
              <a:ext uri="{FF2B5EF4-FFF2-40B4-BE49-F238E27FC236}">
                <a16:creationId xmlns:a16="http://schemas.microsoft.com/office/drawing/2014/main" id="{55C7C473-622D-9314-3F1A-06BDB298B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5572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2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2" name="Google Shape;115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8">
          <a:extLst>
            <a:ext uri="{FF2B5EF4-FFF2-40B4-BE49-F238E27FC236}">
              <a16:creationId xmlns:a16="http://schemas.microsoft.com/office/drawing/2014/main" id="{36248F06-A357-786C-15B6-ED175B37F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27:notes">
            <a:extLst>
              <a:ext uri="{FF2B5EF4-FFF2-40B4-BE49-F238E27FC236}">
                <a16:creationId xmlns:a16="http://schemas.microsoft.com/office/drawing/2014/main" id="{4DB988A9-6B68-2161-2985-EED1288B8D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0" name="Google Shape;1170;p27:notes">
            <a:extLst>
              <a:ext uri="{FF2B5EF4-FFF2-40B4-BE49-F238E27FC236}">
                <a16:creationId xmlns:a16="http://schemas.microsoft.com/office/drawing/2014/main" id="{651A51DD-9C9B-B69A-65D1-167A176C04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6362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2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2" name="Google Shape;120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9">
          <a:extLst>
            <a:ext uri="{FF2B5EF4-FFF2-40B4-BE49-F238E27FC236}">
              <a16:creationId xmlns:a16="http://schemas.microsoft.com/office/drawing/2014/main" id="{05629896-6D7E-165F-05B3-27C4B0862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30:notes">
            <a:extLst>
              <a:ext uri="{FF2B5EF4-FFF2-40B4-BE49-F238E27FC236}">
                <a16:creationId xmlns:a16="http://schemas.microsoft.com/office/drawing/2014/main" id="{3294F9D0-5664-1D07-39F1-E67C4B16D6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1" name="Google Shape;1211;p30:notes">
            <a:extLst>
              <a:ext uri="{FF2B5EF4-FFF2-40B4-BE49-F238E27FC236}">
                <a16:creationId xmlns:a16="http://schemas.microsoft.com/office/drawing/2014/main" id="{905D4D92-0884-DA7A-E6A8-E74E5F8FD7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518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9">
          <a:extLst>
            <a:ext uri="{FF2B5EF4-FFF2-40B4-BE49-F238E27FC236}">
              <a16:creationId xmlns:a16="http://schemas.microsoft.com/office/drawing/2014/main" id="{F1482E9F-8F58-139F-6A2D-5E3421CFD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30:notes">
            <a:extLst>
              <a:ext uri="{FF2B5EF4-FFF2-40B4-BE49-F238E27FC236}">
                <a16:creationId xmlns:a16="http://schemas.microsoft.com/office/drawing/2014/main" id="{F24196CF-C12C-4B9A-7A6C-E114C0E438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1" name="Google Shape;1211;p30:notes">
            <a:extLst>
              <a:ext uri="{FF2B5EF4-FFF2-40B4-BE49-F238E27FC236}">
                <a16:creationId xmlns:a16="http://schemas.microsoft.com/office/drawing/2014/main" id="{F551837F-FBDB-6063-A076-0E33E42548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3737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7">
          <a:extLst>
            <a:ext uri="{FF2B5EF4-FFF2-40B4-BE49-F238E27FC236}">
              <a16:creationId xmlns:a16="http://schemas.microsoft.com/office/drawing/2014/main" id="{29E2B1CF-40F6-E852-1630-A5C49CD79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32:notes">
            <a:extLst>
              <a:ext uri="{FF2B5EF4-FFF2-40B4-BE49-F238E27FC236}">
                <a16:creationId xmlns:a16="http://schemas.microsoft.com/office/drawing/2014/main" id="{ADDF8879-6E48-8D20-3887-EF83B36608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19200" y="2438400"/>
            <a:ext cx="9753600" cy="231100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32:notes">
            <a:extLst>
              <a:ext uri="{FF2B5EF4-FFF2-40B4-BE49-F238E27FC236}">
                <a16:creationId xmlns:a16="http://schemas.microsoft.com/office/drawing/2014/main" id="{DC87A323-F1D5-40F1-467F-058CE4FC53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84675" y="384175"/>
            <a:ext cx="3422650" cy="1925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3604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7">
          <a:extLst>
            <a:ext uri="{FF2B5EF4-FFF2-40B4-BE49-F238E27FC236}">
              <a16:creationId xmlns:a16="http://schemas.microsoft.com/office/drawing/2014/main" id="{FE91C804-2CDC-264C-391E-9F2E865BF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32:notes">
            <a:extLst>
              <a:ext uri="{FF2B5EF4-FFF2-40B4-BE49-F238E27FC236}">
                <a16:creationId xmlns:a16="http://schemas.microsoft.com/office/drawing/2014/main" id="{EEC9167D-A77F-B2B2-D74A-E7EF7B578F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32:notes">
            <a:extLst>
              <a:ext uri="{FF2B5EF4-FFF2-40B4-BE49-F238E27FC236}">
                <a16:creationId xmlns:a16="http://schemas.microsoft.com/office/drawing/2014/main" id="{7701E7B0-27EA-3351-510E-04CB62C97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6712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9">
          <a:extLst>
            <a:ext uri="{FF2B5EF4-FFF2-40B4-BE49-F238E27FC236}">
              <a16:creationId xmlns:a16="http://schemas.microsoft.com/office/drawing/2014/main" id="{6CB928F0-35F1-1329-DB1F-6DD436A6F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30:notes">
            <a:extLst>
              <a:ext uri="{FF2B5EF4-FFF2-40B4-BE49-F238E27FC236}">
                <a16:creationId xmlns:a16="http://schemas.microsoft.com/office/drawing/2014/main" id="{E4AC4214-4A51-2BE9-B839-27055288E0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1" name="Google Shape;1211;p30:notes">
            <a:extLst>
              <a:ext uri="{FF2B5EF4-FFF2-40B4-BE49-F238E27FC236}">
                <a16:creationId xmlns:a16="http://schemas.microsoft.com/office/drawing/2014/main" id="{A651B171-C704-1171-0688-AAB41D5126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7131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>
          <a:extLst>
            <a:ext uri="{FF2B5EF4-FFF2-40B4-BE49-F238E27FC236}">
              <a16:creationId xmlns:a16="http://schemas.microsoft.com/office/drawing/2014/main" id="{120BD7F8-CD2C-CB10-F546-DFC042C04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2:notes">
            <a:extLst>
              <a:ext uri="{FF2B5EF4-FFF2-40B4-BE49-F238E27FC236}">
                <a16:creationId xmlns:a16="http://schemas.microsoft.com/office/drawing/2014/main" id="{7528ACCE-E80E-E61A-DF0B-8162706C07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9" name="Google Shape;1009;p12:notes">
            <a:extLst>
              <a:ext uri="{FF2B5EF4-FFF2-40B4-BE49-F238E27FC236}">
                <a16:creationId xmlns:a16="http://schemas.microsoft.com/office/drawing/2014/main" id="{52D8A19D-907C-C172-71D7-E66CF69D4B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20650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1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0" name="Google Shape;108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>
          <a:extLst>
            <a:ext uri="{FF2B5EF4-FFF2-40B4-BE49-F238E27FC236}">
              <a16:creationId xmlns:a16="http://schemas.microsoft.com/office/drawing/2014/main" id="{E932BBC0-CA4F-97F7-1F64-A8FC897BA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2:notes">
            <a:extLst>
              <a:ext uri="{FF2B5EF4-FFF2-40B4-BE49-F238E27FC236}">
                <a16:creationId xmlns:a16="http://schemas.microsoft.com/office/drawing/2014/main" id="{6FD5F242-3CA1-1025-E052-36BE8CE7A0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9" name="Google Shape;1009;p12:notes">
            <a:extLst>
              <a:ext uri="{FF2B5EF4-FFF2-40B4-BE49-F238E27FC236}">
                <a16:creationId xmlns:a16="http://schemas.microsoft.com/office/drawing/2014/main" id="{5C4D1988-C4BB-6CB7-5594-FCBE9BF29E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7694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>
          <a:extLst>
            <a:ext uri="{FF2B5EF4-FFF2-40B4-BE49-F238E27FC236}">
              <a16:creationId xmlns:a16="http://schemas.microsoft.com/office/drawing/2014/main" id="{BB795665-DDB1-2D6B-A704-6E626F8B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2:notes">
            <a:extLst>
              <a:ext uri="{FF2B5EF4-FFF2-40B4-BE49-F238E27FC236}">
                <a16:creationId xmlns:a16="http://schemas.microsoft.com/office/drawing/2014/main" id="{B433CD75-686D-12A1-9BA4-E840AE3B54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9" name="Google Shape;1009;p12:notes">
            <a:extLst>
              <a:ext uri="{FF2B5EF4-FFF2-40B4-BE49-F238E27FC236}">
                <a16:creationId xmlns:a16="http://schemas.microsoft.com/office/drawing/2014/main" id="{015931A1-7145-6F2B-3D45-7F66DE550B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40039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7">
          <a:extLst>
            <a:ext uri="{FF2B5EF4-FFF2-40B4-BE49-F238E27FC236}">
              <a16:creationId xmlns:a16="http://schemas.microsoft.com/office/drawing/2014/main" id="{D522F393-5B7E-5563-A345-46C8210B2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32:notes">
            <a:extLst>
              <a:ext uri="{FF2B5EF4-FFF2-40B4-BE49-F238E27FC236}">
                <a16:creationId xmlns:a16="http://schemas.microsoft.com/office/drawing/2014/main" id="{8D7659DB-9560-C351-8967-1EDA9980B6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32:notes">
            <a:extLst>
              <a:ext uri="{FF2B5EF4-FFF2-40B4-BE49-F238E27FC236}">
                <a16:creationId xmlns:a16="http://schemas.microsoft.com/office/drawing/2014/main" id="{EC502786-2CAC-85F5-265F-A52BBDC8BD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10687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>
          <a:extLst>
            <a:ext uri="{FF2B5EF4-FFF2-40B4-BE49-F238E27FC236}">
              <a16:creationId xmlns:a16="http://schemas.microsoft.com/office/drawing/2014/main" id="{D17C9E13-C11F-4119-214D-2526F6080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2:notes">
            <a:extLst>
              <a:ext uri="{FF2B5EF4-FFF2-40B4-BE49-F238E27FC236}">
                <a16:creationId xmlns:a16="http://schemas.microsoft.com/office/drawing/2014/main" id="{664EB50A-A208-F1EC-4F25-1CE7D6AD9B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9" name="Google Shape;1009;p12:notes">
            <a:extLst>
              <a:ext uri="{FF2B5EF4-FFF2-40B4-BE49-F238E27FC236}">
                <a16:creationId xmlns:a16="http://schemas.microsoft.com/office/drawing/2014/main" id="{6891812F-A67D-8ECF-6FE2-2D964FADF7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57199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>
          <a:extLst>
            <a:ext uri="{FF2B5EF4-FFF2-40B4-BE49-F238E27FC236}">
              <a16:creationId xmlns:a16="http://schemas.microsoft.com/office/drawing/2014/main" id="{DB36D20B-68B6-55CA-0326-7EE5F2467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2:notes">
            <a:extLst>
              <a:ext uri="{FF2B5EF4-FFF2-40B4-BE49-F238E27FC236}">
                <a16:creationId xmlns:a16="http://schemas.microsoft.com/office/drawing/2014/main" id="{C09234C3-2C45-35E4-7F0E-20F3FB9A71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9" name="Google Shape;1009;p12:notes">
            <a:extLst>
              <a:ext uri="{FF2B5EF4-FFF2-40B4-BE49-F238E27FC236}">
                <a16:creationId xmlns:a16="http://schemas.microsoft.com/office/drawing/2014/main" id="{22179558-C832-6C8E-60BB-9B0ED6A5DA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5829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7">
          <a:extLst>
            <a:ext uri="{FF2B5EF4-FFF2-40B4-BE49-F238E27FC236}">
              <a16:creationId xmlns:a16="http://schemas.microsoft.com/office/drawing/2014/main" id="{96648EA6-8545-C392-4671-C1158A10A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32:notes">
            <a:extLst>
              <a:ext uri="{FF2B5EF4-FFF2-40B4-BE49-F238E27FC236}">
                <a16:creationId xmlns:a16="http://schemas.microsoft.com/office/drawing/2014/main" id="{90C00CFD-4599-C9AD-23C3-5BCB25D650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32:notes">
            <a:extLst>
              <a:ext uri="{FF2B5EF4-FFF2-40B4-BE49-F238E27FC236}">
                <a16:creationId xmlns:a16="http://schemas.microsoft.com/office/drawing/2014/main" id="{E184B5A3-2858-E8A7-268B-6E7CD5ABAD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6046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DEC64-7640-73A9-4855-43B53E906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20AFB0B-0B11-4627-E12E-713B7C0DD6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550150" y="285750"/>
            <a:ext cx="2541588" cy="1430338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C113A08-B412-1D16-19D1-B303686933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BBA928F-E176-2D52-3421-64652D1D84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7649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176F5-E7F3-DAEB-341C-BA6D584F4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A5643B6-4EE6-7FB2-D923-01DAABD8A1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39FC3C8-48FF-5EB1-5F31-972F14B0E8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285851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7">
          <a:extLst>
            <a:ext uri="{FF2B5EF4-FFF2-40B4-BE49-F238E27FC236}">
              <a16:creationId xmlns:a16="http://schemas.microsoft.com/office/drawing/2014/main" id="{E983CB45-AAD2-DDCC-162C-3991D2D14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32:notes">
            <a:extLst>
              <a:ext uri="{FF2B5EF4-FFF2-40B4-BE49-F238E27FC236}">
                <a16:creationId xmlns:a16="http://schemas.microsoft.com/office/drawing/2014/main" id="{21FF56F3-61FF-4B4B-4D1A-F9CE1C88F5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32:notes">
            <a:extLst>
              <a:ext uri="{FF2B5EF4-FFF2-40B4-BE49-F238E27FC236}">
                <a16:creationId xmlns:a16="http://schemas.microsoft.com/office/drawing/2014/main" id="{38C8B347-628E-BC74-B523-D1505416B5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35313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>
          <a:extLst>
            <a:ext uri="{FF2B5EF4-FFF2-40B4-BE49-F238E27FC236}">
              <a16:creationId xmlns:a16="http://schemas.microsoft.com/office/drawing/2014/main" id="{E7E003F4-7191-FE9E-E867-1D9300363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2:notes">
            <a:extLst>
              <a:ext uri="{FF2B5EF4-FFF2-40B4-BE49-F238E27FC236}">
                <a16:creationId xmlns:a16="http://schemas.microsoft.com/office/drawing/2014/main" id="{78CCDD61-4D69-589B-286D-5593E5F957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9" name="Google Shape;1009;p12:notes">
            <a:extLst>
              <a:ext uri="{FF2B5EF4-FFF2-40B4-BE49-F238E27FC236}">
                <a16:creationId xmlns:a16="http://schemas.microsoft.com/office/drawing/2014/main" id="{638DA5A5-7315-6B34-F1AB-991B1F2282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5033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8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8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8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8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8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8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8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8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8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8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8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8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8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8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8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8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18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170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59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67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821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030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57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908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446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58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186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k object 16"/>
          <p:cNvSpPr/>
          <p:nvPr/>
        </p:nvSpPr>
        <p:spPr>
          <a:xfrm>
            <a:off x="-1" y="-1"/>
            <a:ext cx="18288000" cy="1028700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" name="Titolo Testo"/>
          <p:cNvSpPr txBox="1">
            <a:spLocks noGrp="1"/>
          </p:cNvSpPr>
          <p:nvPr>
            <p:ph type="title"/>
          </p:nvPr>
        </p:nvSpPr>
        <p:spPr>
          <a:xfrm>
            <a:off x="3892674" y="3811223"/>
            <a:ext cx="10502650" cy="11582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7600">
                <a:solidFill>
                  <a:srgbClr val="FFFFFF"/>
                </a:solidFill>
              </a:defRPr>
            </a:lvl1pPr>
          </a:lstStyle>
          <a:p>
            <a:r>
              <a:t>Titolo Testo</a:t>
            </a:r>
          </a:p>
        </p:txBody>
      </p:sp>
      <p:sp>
        <p:nvSpPr>
          <p:cNvPr id="13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2743200" y="5760720"/>
            <a:ext cx="12801600" cy="257175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1557215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olo Testo"/>
          <p:cNvSpPr txBox="1">
            <a:spLocks noGrp="1"/>
          </p:cNvSpPr>
          <p:nvPr>
            <p:ph type="title"/>
          </p:nvPr>
        </p:nvSpPr>
        <p:spPr>
          <a:xfrm>
            <a:off x="4263104" y="385177"/>
            <a:ext cx="9761790" cy="275526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Titolo Testo</a:t>
            </a:r>
          </a:p>
        </p:txBody>
      </p:sp>
      <p:sp>
        <p:nvSpPr>
          <p:cNvPr id="22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2982262" y="3600482"/>
            <a:ext cx="12323473" cy="565785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0810332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Testo"/>
          <p:cNvSpPr txBox="1">
            <a:spLocks noGrp="1"/>
          </p:cNvSpPr>
          <p:nvPr>
            <p:ph type="title"/>
          </p:nvPr>
        </p:nvSpPr>
        <p:spPr>
          <a:xfrm>
            <a:off x="4263104" y="385177"/>
            <a:ext cx="9761790" cy="275526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Titolo Testo</a:t>
            </a:r>
          </a:p>
        </p:txBody>
      </p:sp>
      <p:sp>
        <p:nvSpPr>
          <p:cNvPr id="3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2982262" y="3600482"/>
            <a:ext cx="12323473" cy="565785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3823059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bk object 16"/>
          <p:cNvSpPr/>
          <p:nvPr/>
        </p:nvSpPr>
        <p:spPr>
          <a:xfrm>
            <a:off x="-1" y="-1"/>
            <a:ext cx="18288000" cy="1028700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0" name="Titolo Testo"/>
          <p:cNvSpPr txBox="1">
            <a:spLocks noGrp="1"/>
          </p:cNvSpPr>
          <p:nvPr>
            <p:ph type="title"/>
          </p:nvPr>
        </p:nvSpPr>
        <p:spPr>
          <a:xfrm>
            <a:off x="4263104" y="385177"/>
            <a:ext cx="9761790" cy="275526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Titolo Testo</a:t>
            </a:r>
          </a:p>
        </p:txBody>
      </p:sp>
      <p:sp>
        <p:nvSpPr>
          <p:cNvPr id="4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914400" y="2366010"/>
            <a:ext cx="7955281" cy="678942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3443156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bk object 16"/>
          <p:cNvSpPr/>
          <p:nvPr/>
        </p:nvSpPr>
        <p:spPr>
          <a:xfrm>
            <a:off x="-1" y="-1"/>
            <a:ext cx="18288000" cy="1028700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0" name="Titolo Testo"/>
          <p:cNvSpPr txBox="1">
            <a:spLocks noGrp="1"/>
          </p:cNvSpPr>
          <p:nvPr>
            <p:ph type="title"/>
          </p:nvPr>
        </p:nvSpPr>
        <p:spPr>
          <a:xfrm>
            <a:off x="4263104" y="385177"/>
            <a:ext cx="9761790" cy="275526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Titolo Testo</a:t>
            </a:r>
          </a:p>
        </p:txBody>
      </p:sp>
      <p:sp>
        <p:nvSpPr>
          <p:cNvPr id="5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687322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0573920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083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0293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18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193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325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455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286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710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1653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0453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456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7284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773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069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3183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03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471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2196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731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4908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792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34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21184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8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67348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8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8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8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7222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56327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8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8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04283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8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8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8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21248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8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8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8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16403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8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8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8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8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7935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6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84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914400" y="411956"/>
            <a:ext cx="16459200" cy="1988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914400" y="2400300"/>
            <a:ext cx="16459200" cy="788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7121137" y="9566909"/>
            <a:ext cx="252464" cy="2667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7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00" b="1" i="0" u="none" strike="noStrike" cap="none" spc="0" baseline="0">
          <a:ln>
            <a:noFill/>
          </a:ln>
          <a:solidFill>
            <a:srgbClr val="FF1616"/>
          </a:solidFill>
          <a:uFillTx/>
          <a:latin typeface="Gill Sans MT"/>
          <a:ea typeface="Gill Sans MT"/>
          <a:cs typeface="Gill Sans MT"/>
          <a:sym typeface="Gill Sans MT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00" b="1" i="0" u="none" strike="noStrike" cap="none" spc="0" baseline="0">
          <a:ln>
            <a:noFill/>
          </a:ln>
          <a:solidFill>
            <a:srgbClr val="FF1616"/>
          </a:solidFill>
          <a:uFillTx/>
          <a:latin typeface="Gill Sans MT"/>
          <a:ea typeface="Gill Sans MT"/>
          <a:cs typeface="Gill Sans MT"/>
          <a:sym typeface="Gill Sans MT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00" b="1" i="0" u="none" strike="noStrike" cap="none" spc="0" baseline="0">
          <a:ln>
            <a:noFill/>
          </a:ln>
          <a:solidFill>
            <a:srgbClr val="FF1616"/>
          </a:solidFill>
          <a:uFillTx/>
          <a:latin typeface="Gill Sans MT"/>
          <a:ea typeface="Gill Sans MT"/>
          <a:cs typeface="Gill Sans MT"/>
          <a:sym typeface="Gill Sans MT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00" b="1" i="0" u="none" strike="noStrike" cap="none" spc="0" baseline="0">
          <a:ln>
            <a:noFill/>
          </a:ln>
          <a:solidFill>
            <a:srgbClr val="FF1616"/>
          </a:solidFill>
          <a:uFillTx/>
          <a:latin typeface="Gill Sans MT"/>
          <a:ea typeface="Gill Sans MT"/>
          <a:cs typeface="Gill Sans MT"/>
          <a:sym typeface="Gill Sans MT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00" b="1" i="0" u="none" strike="noStrike" cap="none" spc="0" baseline="0">
          <a:ln>
            <a:noFill/>
          </a:ln>
          <a:solidFill>
            <a:srgbClr val="FF1616"/>
          </a:solidFill>
          <a:uFillTx/>
          <a:latin typeface="Gill Sans MT"/>
          <a:ea typeface="Gill Sans MT"/>
          <a:cs typeface="Gill Sans MT"/>
          <a:sym typeface="Gill Sans MT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00" b="1" i="0" u="none" strike="noStrike" cap="none" spc="0" baseline="0">
          <a:ln>
            <a:noFill/>
          </a:ln>
          <a:solidFill>
            <a:srgbClr val="FF1616"/>
          </a:solidFill>
          <a:uFillTx/>
          <a:latin typeface="Gill Sans MT"/>
          <a:ea typeface="Gill Sans MT"/>
          <a:cs typeface="Gill Sans MT"/>
          <a:sym typeface="Gill Sans MT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00" b="1" i="0" u="none" strike="noStrike" cap="none" spc="0" baseline="0">
          <a:ln>
            <a:noFill/>
          </a:ln>
          <a:solidFill>
            <a:srgbClr val="FF1616"/>
          </a:solidFill>
          <a:uFillTx/>
          <a:latin typeface="Gill Sans MT"/>
          <a:ea typeface="Gill Sans MT"/>
          <a:cs typeface="Gill Sans MT"/>
          <a:sym typeface="Gill Sans MT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00" b="1" i="0" u="none" strike="noStrike" cap="none" spc="0" baseline="0">
          <a:ln>
            <a:noFill/>
          </a:ln>
          <a:solidFill>
            <a:srgbClr val="FF1616"/>
          </a:solidFill>
          <a:uFillTx/>
          <a:latin typeface="Gill Sans MT"/>
          <a:ea typeface="Gill Sans MT"/>
          <a:cs typeface="Gill Sans MT"/>
          <a:sym typeface="Gill Sans MT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00" b="1" i="0" u="none" strike="noStrike" cap="none" spc="0" baseline="0">
          <a:ln>
            <a:noFill/>
          </a:ln>
          <a:solidFill>
            <a:srgbClr val="FF1616"/>
          </a:solidFill>
          <a:uFillTx/>
          <a:latin typeface="Gill Sans MT"/>
          <a:ea typeface="Gill Sans MT"/>
          <a:cs typeface="Gill Sans MT"/>
          <a:sym typeface="Gill Sans MT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1" i="0" u="none" strike="noStrike" cap="none" spc="0" baseline="0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1" i="0" u="none" strike="noStrike" cap="none" spc="0" baseline="0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1" i="0" u="none" strike="noStrike" cap="none" spc="0" baseline="0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1" i="0" u="none" strike="noStrike" cap="none" spc="0" baseline="0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1" i="0" u="none" strike="noStrike" cap="none" spc="0" baseline="0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1" i="0" u="none" strike="noStrike" cap="none" spc="0" baseline="0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1" i="0" u="none" strike="noStrike" cap="none" spc="0" baseline="0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1" i="0" u="none" strike="noStrike" cap="none" spc="0" baseline="0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00" b="1" i="0" u="none" strike="noStrike" cap="none" spc="0" baseline="0">
          <a:ln>
            <a:noFill/>
          </a:ln>
          <a:solidFill>
            <a:srgbClr val="000000"/>
          </a:solidFill>
          <a:uFillTx/>
          <a:latin typeface="Gill Sans MT"/>
          <a:ea typeface="Gill Sans MT"/>
          <a:cs typeface="Gill Sans MT"/>
          <a:sym typeface="Gill Sans MT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725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0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6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758708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89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13" Type="http://schemas.openxmlformats.org/officeDocument/2006/relationships/image" Target="../media/image16.jpg"/><Relationship Id="rId3" Type="http://schemas.openxmlformats.org/officeDocument/2006/relationships/image" Target="../media/image5.jpeg"/><Relationship Id="rId7" Type="http://schemas.openxmlformats.org/officeDocument/2006/relationships/image" Target="../media/image10.jpg"/><Relationship Id="rId12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5" Type="http://schemas.openxmlformats.org/officeDocument/2006/relationships/image" Target="../media/image18.jpg"/><Relationship Id="rId10" Type="http://schemas.openxmlformats.org/officeDocument/2006/relationships/image" Target="../media/image13.jpg"/><Relationship Id="rId4" Type="http://schemas.openxmlformats.org/officeDocument/2006/relationships/image" Target="../media/image7.jpg"/><Relationship Id="rId9" Type="http://schemas.openxmlformats.org/officeDocument/2006/relationships/image" Target="../media/image12.jpg"/><Relationship Id="rId14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5.jpe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10" Type="http://schemas.openxmlformats.org/officeDocument/2006/relationships/image" Target="../media/image25.jpg"/><Relationship Id="rId4" Type="http://schemas.openxmlformats.org/officeDocument/2006/relationships/image" Target="../media/image19.jp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5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5.jpe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4.jpg"/><Relationship Id="rId11" Type="http://schemas.openxmlformats.org/officeDocument/2006/relationships/image" Target="../media/image49.jpeg"/><Relationship Id="rId5" Type="http://schemas.openxmlformats.org/officeDocument/2006/relationships/image" Target="../media/image43.jpg"/><Relationship Id="rId10" Type="http://schemas.openxmlformats.org/officeDocument/2006/relationships/image" Target="../media/image48.jpg"/><Relationship Id="rId4" Type="http://schemas.openxmlformats.org/officeDocument/2006/relationships/image" Target="../media/image42.jpg"/><Relationship Id="rId9" Type="http://schemas.openxmlformats.org/officeDocument/2006/relationships/image" Target="../media/image4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13" Type="http://schemas.openxmlformats.org/officeDocument/2006/relationships/image" Target="../media/image70.pn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12" Type="http://schemas.openxmlformats.org/officeDocument/2006/relationships/image" Target="../media/image6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63.jpeg"/><Relationship Id="rId11" Type="http://schemas.openxmlformats.org/officeDocument/2006/relationships/image" Target="../media/image68.jfif"/><Relationship Id="rId5" Type="http://schemas.openxmlformats.org/officeDocument/2006/relationships/image" Target="../media/image62.jpeg"/><Relationship Id="rId10" Type="http://schemas.openxmlformats.org/officeDocument/2006/relationships/image" Target="../media/image67.jpeg"/><Relationship Id="rId4" Type="http://schemas.openxmlformats.org/officeDocument/2006/relationships/image" Target="../media/image61.jpe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13" Type="http://schemas.openxmlformats.org/officeDocument/2006/relationships/image" Target="../media/image81.png"/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jpg"/><Relationship Id="rId10" Type="http://schemas.openxmlformats.org/officeDocument/2006/relationships/image" Target="../media/image78.png"/><Relationship Id="rId4" Type="http://schemas.openxmlformats.org/officeDocument/2006/relationships/image" Target="../media/image51.png"/><Relationship Id="rId9" Type="http://schemas.openxmlformats.org/officeDocument/2006/relationships/image" Target="../media/image77.png"/><Relationship Id="rId14" Type="http://schemas.openxmlformats.org/officeDocument/2006/relationships/image" Target="../media/image8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89.jpg"/><Relationship Id="rId4" Type="http://schemas.openxmlformats.org/officeDocument/2006/relationships/image" Target="../media/image8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9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4.jp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93.jpeg"/><Relationship Id="rId4" Type="http://schemas.openxmlformats.org/officeDocument/2006/relationships/image" Target="../media/image9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96.png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>
          <a:extLst>
            <a:ext uri="{FF2B5EF4-FFF2-40B4-BE49-F238E27FC236}">
              <a16:creationId xmlns:a16="http://schemas.microsoft.com/office/drawing/2014/main" id="{EDE60754-4535-A6E9-216E-854A294DF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Australian Open 2024: Sinner è il vincitore. Incredibile rimonta in ...">
            <a:extLst>
              <a:ext uri="{FF2B5EF4-FFF2-40B4-BE49-F238E27FC236}">
                <a16:creationId xmlns:a16="http://schemas.microsoft.com/office/drawing/2014/main" id="{2F979382-23FC-0460-E9D5-34E952E5ED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AutoShape 4" descr="Australian Open 2024: Sinner è il vincitore. Incredibile rimonta in ...">
            <a:extLst>
              <a:ext uri="{FF2B5EF4-FFF2-40B4-BE49-F238E27FC236}">
                <a16:creationId xmlns:a16="http://schemas.microsoft.com/office/drawing/2014/main" id="{E1DB412F-2865-B6DB-493D-92C28C807C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AutoShape 6" descr="Tennis: Sinner batte Djokovic e vola in finale a Melbourne">
            <a:extLst>
              <a:ext uri="{FF2B5EF4-FFF2-40B4-BE49-F238E27FC236}">
                <a16:creationId xmlns:a16="http://schemas.microsoft.com/office/drawing/2014/main" id="{F6E29731-B460-9DD4-ADCD-E404A66FB5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296400" y="52959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F433159C-A54A-218D-503B-EB2F60A4C55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448800" y="5448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AutoShape 2">
            <a:extLst>
              <a:ext uri="{FF2B5EF4-FFF2-40B4-BE49-F238E27FC236}">
                <a16:creationId xmlns:a16="http://schemas.microsoft.com/office/drawing/2014/main" id="{4BCE0409-91D8-237B-2EBF-2622C70706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601200" y="56007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3" name="Immagine 22" descr="Immagine che contiene Ambra, oro, fuochi d'artificio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49DB1B77-281B-D413-2FAF-8A29F159A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4" name="Rettangolo 23">
            <a:extLst>
              <a:ext uri="{FF2B5EF4-FFF2-40B4-BE49-F238E27FC236}">
                <a16:creationId xmlns:a16="http://schemas.microsoft.com/office/drawing/2014/main" id="{2DC5CD25-70C4-6526-6877-8456D4741581}"/>
              </a:ext>
            </a:extLst>
          </p:cNvPr>
          <p:cNvSpPr/>
          <p:nvPr/>
        </p:nvSpPr>
        <p:spPr>
          <a:xfrm>
            <a:off x="0" y="8044287"/>
            <a:ext cx="18288001" cy="1472864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800" b="1" dirty="0">
              <a:solidFill>
                <a:schemeClr val="tx1">
                  <a:lumMod val="65000"/>
                  <a:lumOff val="35000"/>
                </a:schemeClr>
              </a:solidFill>
              <a:latin typeface="Montserrat ExtraBold" panose="00000900000000000000" pitchFamily="2" charset="0"/>
              <a:ea typeface="Arial"/>
              <a:cs typeface="Arial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05692738-A78A-BCD5-9D06-89EB121282A0}"/>
              </a:ext>
            </a:extLst>
          </p:cNvPr>
          <p:cNvSpPr/>
          <p:nvPr/>
        </p:nvSpPr>
        <p:spPr>
          <a:xfrm>
            <a:off x="0" y="491714"/>
            <a:ext cx="18288000" cy="1190133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rPr>
              <a:t>«POLE POSITION IN SALA OPERATORIA» </a:t>
            </a:r>
            <a:endParaRPr lang="it-IT" sz="540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A824912-4E3B-4A21-108E-B304B4ABB101}"/>
              </a:ext>
            </a:extLst>
          </p:cNvPr>
          <p:cNvSpPr txBox="1"/>
          <p:nvPr/>
        </p:nvSpPr>
        <p:spPr>
          <a:xfrm>
            <a:off x="262164" y="8242110"/>
            <a:ext cx="1776367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rPr>
              <a:t>NEUROSCIENZE DELLA PERFORMANCE: ADATTAMENTI FISIOLOGICI E STRESS MANAGEMENT IN F1 E CHIRURGIA 	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91202596-6301-C095-694D-CE073F631DCF}"/>
                  </a:ext>
                </a:extLst>
              </p14:cNvPr>
              <p14:cNvContentPartPr/>
              <p14:nvPr/>
            </p14:nvContentPartPr>
            <p14:xfrm>
              <a:off x="-3622380" y="4473060"/>
              <a:ext cx="25200" cy="22860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91202596-6301-C095-694D-CE073F631DC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628500" y="4466940"/>
                <a:ext cx="37440" cy="24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367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0FD9A7DE-E7D1-FFE9-C127-E3508771B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33286" cy="102870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DA6725-E1B2-DD07-A9DB-CA765CA5FA87}"/>
              </a:ext>
            </a:extLst>
          </p:cNvPr>
          <p:cNvSpPr txBox="1"/>
          <p:nvPr/>
        </p:nvSpPr>
        <p:spPr>
          <a:xfrm>
            <a:off x="2829068" y="256484"/>
            <a:ext cx="12675150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algn="ctr"/>
            <a:r>
              <a:rPr lang="it-IT" dirty="0"/>
              <a:t>UN PERCORSO LUNGO 37 ANNI</a:t>
            </a:r>
          </a:p>
        </p:txBody>
      </p:sp>
      <p:pic>
        <p:nvPicPr>
          <p:cNvPr id="4" name="Picture 19">
            <a:extLst>
              <a:ext uri="{FF2B5EF4-FFF2-40B4-BE49-F238E27FC236}">
                <a16:creationId xmlns:a16="http://schemas.microsoft.com/office/drawing/2014/main" id="{C90A9A15-FA2A-625C-FC93-000E2F03C2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160" y="2376082"/>
            <a:ext cx="10908966" cy="7492309"/>
          </a:xfrm>
          <a:prstGeom prst="rect">
            <a:avLst/>
          </a:prstGeom>
          <a:ln w="44450">
            <a:solidFill>
              <a:schemeClr val="accent6"/>
            </a:solidFill>
          </a:ln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1C9F5EE7-45BB-6262-02B5-D035DF47C273}"/>
              </a:ext>
            </a:extLst>
          </p:cNvPr>
          <p:cNvSpPr txBox="1">
            <a:spLocks/>
          </p:cNvSpPr>
          <p:nvPr/>
        </p:nvSpPr>
        <p:spPr>
          <a:xfrm>
            <a:off x="4529798" y="8990638"/>
            <a:ext cx="1214415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lacial Indifference"/>
                <a:ea typeface="+mn-ea"/>
                <a:cs typeface="+mn-cs"/>
              </a:rPr>
              <a:t>Ayrton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it-IT" sz="2400" b="1" kern="1200" dirty="0">
                <a:solidFill>
                  <a:schemeClr val="bg1"/>
                </a:solidFill>
                <a:latin typeface="Glacial Indifference"/>
                <a:ea typeface="+mn-ea"/>
                <a:cs typeface="+mn-cs"/>
              </a:rPr>
              <a:t>Senna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B149DEB3-E714-47AB-8E93-E5516B7D8744}"/>
              </a:ext>
            </a:extLst>
          </p:cNvPr>
          <p:cNvSpPr txBox="1">
            <a:spLocks/>
          </p:cNvSpPr>
          <p:nvPr/>
        </p:nvSpPr>
        <p:spPr>
          <a:xfrm>
            <a:off x="7479354" y="9014557"/>
            <a:ext cx="121441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buClrTx/>
              <a:defRPr/>
            </a:pPr>
            <a:r>
              <a:rPr lang="it-IT" sz="2400" b="1" kern="1200" dirty="0">
                <a:solidFill>
                  <a:schemeClr val="bg1"/>
                </a:solidFill>
                <a:latin typeface="Glacial Indifference"/>
                <a:ea typeface="+mn-ea"/>
                <a:cs typeface="+mn-cs"/>
              </a:rPr>
              <a:t>Pierluigi </a:t>
            </a:r>
          </a:p>
          <a:p>
            <a:pPr algn="just">
              <a:buClrTx/>
              <a:defRPr/>
            </a:pPr>
            <a:r>
              <a:rPr lang="it-IT" sz="2400" b="1" kern="1200" dirty="0">
                <a:solidFill>
                  <a:schemeClr val="bg1"/>
                </a:solidFill>
                <a:latin typeface="Glacial Indifference"/>
                <a:ea typeface="+mn-ea"/>
                <a:cs typeface="+mn-cs"/>
              </a:rPr>
              <a:t>Martini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6EE77503-CB12-E834-4123-5A63A9E94A77}"/>
              </a:ext>
            </a:extLst>
          </p:cNvPr>
          <p:cNvSpPr txBox="1">
            <a:spLocks/>
          </p:cNvSpPr>
          <p:nvPr/>
        </p:nvSpPr>
        <p:spPr>
          <a:xfrm>
            <a:off x="9942642" y="8964719"/>
            <a:ext cx="3250362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buClrTx/>
              <a:defRPr/>
            </a:pPr>
            <a:r>
              <a:rPr lang="it-IT" sz="2400" b="1" kern="1200" dirty="0">
                <a:solidFill>
                  <a:schemeClr val="bg1"/>
                </a:solidFill>
                <a:latin typeface="Glacial Indifference"/>
                <a:ea typeface="+mn-ea"/>
                <a:cs typeface="+mn-cs"/>
              </a:rPr>
              <a:t>Riccardo </a:t>
            </a:r>
          </a:p>
          <a:p>
            <a:pPr algn="just">
              <a:buClrTx/>
              <a:defRPr/>
            </a:pPr>
            <a:r>
              <a:rPr lang="it-IT" sz="2400" b="1" kern="1200" dirty="0">
                <a:solidFill>
                  <a:schemeClr val="bg1"/>
                </a:solidFill>
                <a:latin typeface="Glacial Indifference"/>
                <a:ea typeface="+mn-ea"/>
                <a:cs typeface="+mn-cs"/>
              </a:rPr>
              <a:t>Ceccarelli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74BCB7FE-0BC5-54DA-AF04-EC5FF42832CC}"/>
              </a:ext>
            </a:extLst>
          </p:cNvPr>
          <p:cNvSpPr txBox="1">
            <a:spLocks/>
          </p:cNvSpPr>
          <p:nvPr/>
        </p:nvSpPr>
        <p:spPr>
          <a:xfrm>
            <a:off x="12570678" y="8974680"/>
            <a:ext cx="1656331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it-IT" sz="2400" b="1" kern="1200" dirty="0">
                <a:solidFill>
                  <a:schemeClr val="bg1"/>
                </a:solidFill>
                <a:latin typeface="Glacial Indifference"/>
                <a:ea typeface="+mn-ea"/>
                <a:cs typeface="+mn-cs"/>
              </a:rPr>
              <a:t>Mauricio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it-IT" sz="2400" b="1" kern="1200" dirty="0" err="1">
                <a:solidFill>
                  <a:schemeClr val="bg1"/>
                </a:solidFill>
                <a:latin typeface="Glacial Indifference"/>
                <a:ea typeface="+mn-ea"/>
                <a:cs typeface="+mn-cs"/>
              </a:rPr>
              <a:t>Gugelmin</a:t>
            </a:r>
            <a:endParaRPr lang="it-IT" sz="2400" b="1" kern="1200" dirty="0">
              <a:solidFill>
                <a:schemeClr val="bg1"/>
              </a:solidFill>
              <a:latin typeface="Glacial Indifference"/>
              <a:ea typeface="+mn-ea"/>
              <a:cs typeface="+mn-cs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A2A212C-29CD-32CD-1779-0A761342C5FA}"/>
              </a:ext>
            </a:extLst>
          </p:cNvPr>
          <p:cNvSpPr/>
          <p:nvPr/>
        </p:nvSpPr>
        <p:spPr>
          <a:xfrm>
            <a:off x="-22644" y="1282408"/>
            <a:ext cx="18333286" cy="76944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6DE5A81-5183-6A0F-BB52-05C90A9E5951}"/>
              </a:ext>
            </a:extLst>
          </p:cNvPr>
          <p:cNvSpPr txBox="1"/>
          <p:nvPr/>
        </p:nvSpPr>
        <p:spPr>
          <a:xfrm>
            <a:off x="4442027" y="1296362"/>
            <a:ext cx="94039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chemeClr val="accent6"/>
                </a:solidFill>
                <a:latin typeface="Montserrat ExtraBold" panose="00000900000000000000" pitchFamily="2" charset="0"/>
              </a:rPr>
              <a:t>AUSTRALIA 1989</a:t>
            </a:r>
          </a:p>
        </p:txBody>
      </p:sp>
    </p:spTree>
    <p:extLst>
      <p:ext uri="{BB962C8B-B14F-4D97-AF65-F5344CB8AC3E}">
        <p14:creationId xmlns:p14="http://schemas.microsoft.com/office/powerpoint/2010/main" val="419195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  <p:bldP spid="15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4FD312EC-0B60-A785-5293-623137E7B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286" y="0"/>
            <a:ext cx="18333286" cy="10287000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8D53B3ED-8A33-6611-803D-F471133E4B47}"/>
              </a:ext>
            </a:extLst>
          </p:cNvPr>
          <p:cNvSpPr/>
          <p:nvPr/>
        </p:nvSpPr>
        <p:spPr>
          <a:xfrm>
            <a:off x="30162" y="6356700"/>
            <a:ext cx="18295374" cy="355282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3D571AD-B40D-3DAF-B4DB-22E0FED5203C}"/>
              </a:ext>
            </a:extLst>
          </p:cNvPr>
          <p:cNvSpPr/>
          <p:nvPr/>
        </p:nvSpPr>
        <p:spPr>
          <a:xfrm>
            <a:off x="30162" y="-114301"/>
            <a:ext cx="18257838" cy="355282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156" name="Google Shape;1156;p26"/>
          <p:cNvPicPr preferRelativeResize="0"/>
          <p:nvPr/>
        </p:nvPicPr>
        <p:blipFill rotWithShape="1">
          <a:blip r:embed="rId4">
            <a:alphaModFix/>
          </a:blip>
          <a:srcRect r="562" b="562"/>
          <a:stretch/>
        </p:blipFill>
        <p:spPr>
          <a:xfrm>
            <a:off x="0" y="0"/>
            <a:ext cx="4730750" cy="31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7" name="Google Shape;1157;p26"/>
          <p:cNvPicPr preferRelativeResize="0"/>
          <p:nvPr/>
        </p:nvPicPr>
        <p:blipFill rotWithShape="1">
          <a:blip r:embed="rId5">
            <a:alphaModFix/>
          </a:blip>
          <a:srcRect r="668" b="562"/>
          <a:stretch/>
        </p:blipFill>
        <p:spPr>
          <a:xfrm>
            <a:off x="4624388" y="0"/>
            <a:ext cx="4665662" cy="31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26"/>
          <p:cNvPicPr preferRelativeResize="0"/>
          <p:nvPr/>
        </p:nvPicPr>
        <p:blipFill rotWithShape="1">
          <a:blip r:embed="rId6">
            <a:alphaModFix/>
          </a:blip>
          <a:srcRect r="480" b="577"/>
          <a:stretch/>
        </p:blipFill>
        <p:spPr>
          <a:xfrm>
            <a:off x="9290050" y="0"/>
            <a:ext cx="4354513" cy="31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26"/>
          <p:cNvPicPr preferRelativeResize="0"/>
          <p:nvPr/>
        </p:nvPicPr>
        <p:blipFill rotWithShape="1">
          <a:blip r:embed="rId7">
            <a:alphaModFix/>
          </a:blip>
          <a:srcRect r="562" b="420"/>
          <a:stretch/>
        </p:blipFill>
        <p:spPr>
          <a:xfrm>
            <a:off x="0" y="6734175"/>
            <a:ext cx="2365375" cy="355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26"/>
          <p:cNvPicPr preferRelativeResize="0"/>
          <p:nvPr/>
        </p:nvPicPr>
        <p:blipFill rotWithShape="1">
          <a:blip r:embed="rId8">
            <a:alphaModFix/>
          </a:blip>
          <a:srcRect r="899" b="899"/>
          <a:stretch/>
        </p:blipFill>
        <p:spPr>
          <a:xfrm>
            <a:off x="10979150" y="6734175"/>
            <a:ext cx="2665413" cy="355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26"/>
          <p:cNvPicPr preferRelativeResize="0"/>
          <p:nvPr/>
        </p:nvPicPr>
        <p:blipFill rotWithShape="1">
          <a:blip r:embed="rId9">
            <a:alphaModFix/>
          </a:blip>
          <a:srcRect r="298" b="101"/>
          <a:stretch/>
        </p:blipFill>
        <p:spPr>
          <a:xfrm>
            <a:off x="1828800" y="6734175"/>
            <a:ext cx="2339975" cy="355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2" name="Google Shape;1162;p26"/>
          <p:cNvPicPr preferRelativeResize="0"/>
          <p:nvPr/>
        </p:nvPicPr>
        <p:blipFill rotWithShape="1">
          <a:blip r:embed="rId10">
            <a:alphaModFix/>
          </a:blip>
          <a:srcRect t="5476" r="238" b="85"/>
          <a:stretch/>
        </p:blipFill>
        <p:spPr>
          <a:xfrm>
            <a:off x="16002000" y="6729475"/>
            <a:ext cx="2277589" cy="355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3" name="Google Shape;1163;p26"/>
          <p:cNvPicPr preferRelativeResize="0"/>
          <p:nvPr/>
        </p:nvPicPr>
        <p:blipFill rotWithShape="1">
          <a:blip r:embed="rId11">
            <a:alphaModFix/>
          </a:blip>
          <a:srcRect r="522" b="493"/>
          <a:stretch/>
        </p:blipFill>
        <p:spPr>
          <a:xfrm>
            <a:off x="4052888" y="6734175"/>
            <a:ext cx="2565400" cy="355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4" name="Google Shape;1164;p26"/>
          <p:cNvPicPr preferRelativeResize="0"/>
          <p:nvPr/>
        </p:nvPicPr>
        <p:blipFill rotWithShape="1">
          <a:blip r:embed="rId12">
            <a:alphaModFix/>
          </a:blip>
          <a:srcRect r="863" b="972"/>
          <a:stretch/>
        </p:blipFill>
        <p:spPr>
          <a:xfrm>
            <a:off x="8561388" y="6734175"/>
            <a:ext cx="2417762" cy="355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5" name="Google Shape;1165;p26"/>
          <p:cNvPicPr preferRelativeResize="0"/>
          <p:nvPr/>
        </p:nvPicPr>
        <p:blipFill rotWithShape="1">
          <a:blip r:embed="rId13">
            <a:alphaModFix/>
          </a:blip>
          <a:srcRect l="4070" t="960" r="899"/>
          <a:stretch/>
        </p:blipFill>
        <p:spPr>
          <a:xfrm>
            <a:off x="13595350" y="6734175"/>
            <a:ext cx="2557464" cy="355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6" name="Google Shape;1166;p26"/>
          <p:cNvPicPr preferRelativeResize="0"/>
          <p:nvPr/>
        </p:nvPicPr>
        <p:blipFill rotWithShape="1">
          <a:blip r:embed="rId14">
            <a:alphaModFix/>
          </a:blip>
          <a:srcRect r="309" b="43"/>
          <a:stretch/>
        </p:blipFill>
        <p:spPr>
          <a:xfrm>
            <a:off x="6448425" y="6734175"/>
            <a:ext cx="2370138" cy="355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7" name="Google Shape;1167;p26"/>
          <p:cNvPicPr preferRelativeResize="0"/>
          <p:nvPr/>
        </p:nvPicPr>
        <p:blipFill rotWithShape="1">
          <a:blip r:embed="rId15">
            <a:alphaModFix/>
          </a:blip>
          <a:srcRect l="1225" r="1775" b="562"/>
          <a:stretch/>
        </p:blipFill>
        <p:spPr>
          <a:xfrm>
            <a:off x="13644563" y="0"/>
            <a:ext cx="4613275" cy="31527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C05B474-EF70-7280-D18A-BF389F552580}"/>
              </a:ext>
            </a:extLst>
          </p:cNvPr>
          <p:cNvSpPr txBox="1"/>
          <p:nvPr/>
        </p:nvSpPr>
        <p:spPr>
          <a:xfrm>
            <a:off x="1156183" y="3107888"/>
            <a:ext cx="3314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MICHELE ALBORETO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219EC8C-1BDA-C0F8-043C-9ACF8A9F01E6}"/>
              </a:ext>
            </a:extLst>
          </p:cNvPr>
          <p:cNvSpPr txBox="1"/>
          <p:nvPr/>
        </p:nvSpPr>
        <p:spPr>
          <a:xfrm>
            <a:off x="6159431" y="313196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JJ LEHTO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F09FB01-74EB-5E31-5765-B776CAFAE2C3}"/>
              </a:ext>
            </a:extLst>
          </p:cNvPr>
          <p:cNvSpPr txBox="1"/>
          <p:nvPr/>
        </p:nvSpPr>
        <p:spPr>
          <a:xfrm>
            <a:off x="10875134" y="313196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JARNO TRULLI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E4036E9-B5EC-B264-98EB-98A18C7B5B3F}"/>
              </a:ext>
            </a:extLst>
          </p:cNvPr>
          <p:cNvSpPr txBox="1"/>
          <p:nvPr/>
        </p:nvSpPr>
        <p:spPr>
          <a:xfrm>
            <a:off x="15518021" y="315277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PEDRO LAMY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AB411E7-4DF2-0506-1B37-C85EFB2B8301}"/>
              </a:ext>
            </a:extLst>
          </p:cNvPr>
          <p:cNvSpPr txBox="1"/>
          <p:nvPr/>
        </p:nvSpPr>
        <p:spPr>
          <a:xfrm>
            <a:off x="971066" y="6375241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IVAN CAPELLI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C3C503E-A162-1A56-F6D6-CFFF08DD3B71}"/>
              </a:ext>
            </a:extLst>
          </p:cNvPr>
          <p:cNvSpPr txBox="1"/>
          <p:nvPr/>
        </p:nvSpPr>
        <p:spPr>
          <a:xfrm>
            <a:off x="4431956" y="6375241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MIKA SALO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70E8EDA-D717-5D0D-1516-7661E2171E7D}"/>
              </a:ext>
            </a:extLst>
          </p:cNvPr>
          <p:cNvSpPr txBox="1"/>
          <p:nvPr/>
        </p:nvSpPr>
        <p:spPr>
          <a:xfrm>
            <a:off x="7606748" y="63567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PIERLUIGI MARTINI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86ADA12-3201-C0FC-DA0A-25882224773B}"/>
              </a:ext>
            </a:extLst>
          </p:cNvPr>
          <p:cNvSpPr txBox="1"/>
          <p:nvPr/>
        </p:nvSpPr>
        <p:spPr>
          <a:xfrm>
            <a:off x="10925863" y="6394174"/>
            <a:ext cx="277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FERNANDO ALONSO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BA2FEB1-6358-1757-D17F-CC1C67AB45DC}"/>
              </a:ext>
            </a:extLst>
          </p:cNvPr>
          <p:cNvSpPr txBox="1"/>
          <p:nvPr/>
        </p:nvSpPr>
        <p:spPr>
          <a:xfrm>
            <a:off x="13759792" y="6370452"/>
            <a:ext cx="2213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ClrTx/>
              <a:buSzTx/>
              <a:buNone/>
              <a:tabLst/>
              <a:defRPr sz="1800" b="1">
                <a:solidFill>
                  <a:schemeClr val="bg1"/>
                </a:solidFill>
                <a:latin typeface="Montserrat ExtraBold" panose="000009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KEVIN CECCON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79A25BB-C7A9-AF96-0767-E1F8F20127AA}"/>
              </a:ext>
            </a:extLst>
          </p:cNvPr>
          <p:cNvSpPr txBox="1"/>
          <p:nvPr/>
        </p:nvSpPr>
        <p:spPr>
          <a:xfrm>
            <a:off x="15946243" y="6378204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defTabSz="914400" eaLnBrk="1" fontAlgn="auto" latinLnBrk="0" hangingPunct="1">
              <a:buClrTx/>
              <a:buSzTx/>
              <a:buNone/>
              <a:tabLst/>
              <a:defRPr sz="1800" b="1">
                <a:solidFill>
                  <a:schemeClr val="bg1"/>
                </a:solidFill>
                <a:latin typeface="Montserrat ExtraBold" panose="000009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DANILO PETRUCCI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E12FF7FD-105A-F25D-A78D-0402243CA1E5}"/>
              </a:ext>
            </a:extLst>
          </p:cNvPr>
          <p:cNvSpPr/>
          <p:nvPr/>
        </p:nvSpPr>
        <p:spPr>
          <a:xfrm>
            <a:off x="-82822" y="4221321"/>
            <a:ext cx="18370822" cy="1512501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4400" b="1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65000"/>
                  <a:lumOff val="35000"/>
                </a:srgbClr>
              </a:solidFill>
              <a:effectLst/>
              <a:uLnTx/>
              <a:uFillTx/>
              <a:latin typeface="Montserrat ExtraBold" panose="00000900000000000000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CFBC3936-0F61-6078-619C-75BDE795FE45}"/>
              </a:ext>
            </a:extLst>
          </p:cNvPr>
          <p:cNvSpPr txBox="1"/>
          <p:nvPr/>
        </p:nvSpPr>
        <p:spPr>
          <a:xfrm>
            <a:off x="2586789" y="4372284"/>
            <a:ext cx="131144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37 ANNI DI RICERCA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SULLE PISTE</a:t>
            </a:r>
            <a:r>
              <a:rPr kumimoji="0" lang="en-US" sz="4000" b="1" i="0" u="none" strike="noStrike" kern="0" cap="none" spc="0" normalizeH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 DI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 </a:t>
            </a:r>
            <a:r>
              <a:rPr lang="en-US" sz="4000" b="1" noProof="0" dirty="0">
                <a:solidFill>
                  <a:srgbClr val="F79646"/>
                </a:solidFill>
                <a:latin typeface="Montserrat ExtraBold" panose="00000900000000000000" pitchFamily="2" charset="0"/>
                <a:sym typeface="Montserrat"/>
              </a:rPr>
              <a:t>F.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1 E MOTOGP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Montserrat ExtraBold" panose="00000900000000000000" pitchFamily="2" charset="0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171">
          <a:extLst>
            <a:ext uri="{FF2B5EF4-FFF2-40B4-BE49-F238E27FC236}">
              <a16:creationId xmlns:a16="http://schemas.microsoft.com/office/drawing/2014/main" id="{6872C6FC-DA57-C3A0-8BCF-B4167C366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E0258768-DCC2-3BAF-328C-6BDBA85A3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286" y="0"/>
            <a:ext cx="18333286" cy="1028700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61DDAA26-E018-55AB-F0A0-BF0ADE1DAF46}"/>
              </a:ext>
            </a:extLst>
          </p:cNvPr>
          <p:cNvSpPr/>
          <p:nvPr/>
        </p:nvSpPr>
        <p:spPr>
          <a:xfrm>
            <a:off x="1" y="6629400"/>
            <a:ext cx="18302287" cy="367268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B929299-AD4B-1751-C82D-E55A9CDB3E05}"/>
              </a:ext>
            </a:extLst>
          </p:cNvPr>
          <p:cNvSpPr/>
          <p:nvPr/>
        </p:nvSpPr>
        <p:spPr>
          <a:xfrm>
            <a:off x="-7938" y="0"/>
            <a:ext cx="18213388" cy="3155158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172" name="Google Shape;1172;p27">
            <a:extLst>
              <a:ext uri="{FF2B5EF4-FFF2-40B4-BE49-F238E27FC236}">
                <a16:creationId xmlns:a16="http://schemas.microsoft.com/office/drawing/2014/main" id="{3C614102-3C5E-B646-BA28-B20D78BB82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818" b="818"/>
          <a:stretch/>
        </p:blipFill>
        <p:spPr>
          <a:xfrm>
            <a:off x="4516438" y="6789500"/>
            <a:ext cx="5438775" cy="3511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Google Shape;1173;p27">
            <a:extLst>
              <a:ext uri="{FF2B5EF4-FFF2-40B4-BE49-F238E27FC236}">
                <a16:creationId xmlns:a16="http://schemas.microsoft.com/office/drawing/2014/main" id="{621665D3-C1CA-D779-AB5B-9FA627D1A48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r="361" b="283"/>
          <a:stretch/>
        </p:blipFill>
        <p:spPr>
          <a:xfrm>
            <a:off x="9548062" y="6789500"/>
            <a:ext cx="5467350" cy="3497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Google Shape;1174;p27">
            <a:extLst>
              <a:ext uri="{FF2B5EF4-FFF2-40B4-BE49-F238E27FC236}">
                <a16:creationId xmlns:a16="http://schemas.microsoft.com/office/drawing/2014/main" id="{CF1CA0F5-9A04-AB6F-5273-E1FF7AC0FF4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5083" r="5888" b="818"/>
          <a:stretch/>
        </p:blipFill>
        <p:spPr>
          <a:xfrm>
            <a:off x="-59573" y="6792364"/>
            <a:ext cx="5279274" cy="3478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Google Shape;1177;p27">
            <a:extLst>
              <a:ext uri="{FF2B5EF4-FFF2-40B4-BE49-F238E27FC236}">
                <a16:creationId xmlns:a16="http://schemas.microsoft.com/office/drawing/2014/main" id="{CA7FAE6B-42F8-08E9-1F7D-823DA1EA815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5472" r="34158" b="1009"/>
          <a:stretch/>
        </p:blipFill>
        <p:spPr>
          <a:xfrm>
            <a:off x="15015412" y="6789501"/>
            <a:ext cx="3332164" cy="35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154;p26">
            <a:extLst>
              <a:ext uri="{FF2B5EF4-FFF2-40B4-BE49-F238E27FC236}">
                <a16:creationId xmlns:a16="http://schemas.microsoft.com/office/drawing/2014/main" id="{6DA6E641-9E47-728C-3A5B-CDE1273EB8B6}"/>
              </a:ext>
            </a:extLst>
          </p:cNvPr>
          <p:cNvSpPr txBox="1"/>
          <p:nvPr/>
        </p:nvSpPr>
        <p:spPr>
          <a:xfrm>
            <a:off x="-5634" y="4112625"/>
            <a:ext cx="18293634" cy="1754325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4400" b="1">
                <a:solidFill>
                  <a:schemeClr val="bg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Montserrat ExtraBold" panose="00000900000000000000" pitchFamily="2" charset="0"/>
              <a:ea typeface="+mn-ea"/>
              <a:cs typeface="Arial"/>
              <a:sym typeface="Montserrat"/>
            </a:endParaRPr>
          </a:p>
        </p:txBody>
      </p:sp>
      <p:pic>
        <p:nvPicPr>
          <p:cNvPr id="11" name="Immagine 10" descr="Immagine che contiene testo, Diagramma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8551A17F-5814-7DF7-2988-5B46BD78F3D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5"/>
          <a:stretch>
            <a:fillRect/>
          </a:stretch>
        </p:blipFill>
        <p:spPr>
          <a:xfrm>
            <a:off x="5252740" y="-27663"/>
            <a:ext cx="6477978" cy="3022721"/>
          </a:xfrm>
          <a:prstGeom prst="rect">
            <a:avLst/>
          </a:prstGeom>
        </p:spPr>
      </p:pic>
      <p:sp>
        <p:nvSpPr>
          <p:cNvPr id="12" name="Google Shape;1195;p28">
            <a:extLst>
              <a:ext uri="{FF2B5EF4-FFF2-40B4-BE49-F238E27FC236}">
                <a16:creationId xmlns:a16="http://schemas.microsoft.com/office/drawing/2014/main" id="{1433AD87-2D6E-D1B3-E2B6-7BEB79BBAA3F}"/>
              </a:ext>
            </a:extLst>
          </p:cNvPr>
          <p:cNvSpPr txBox="1"/>
          <p:nvPr/>
        </p:nvSpPr>
        <p:spPr>
          <a:xfrm>
            <a:off x="8256167" y="690084"/>
            <a:ext cx="232907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196 bpm media</a:t>
            </a:r>
            <a:endParaRPr kumimoji="0" sz="20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970D0DA-C7C5-1ABF-9F16-50698DC20AA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3707" t="14576" r="17261" b="11528"/>
          <a:stretch>
            <a:fillRect/>
          </a:stretch>
        </p:blipFill>
        <p:spPr>
          <a:xfrm>
            <a:off x="-31751" y="-27663"/>
            <a:ext cx="5279273" cy="3022721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93B9F7FA-2C91-6DD9-955F-FDB3FED029AC}"/>
              </a:ext>
            </a:extLst>
          </p:cNvPr>
          <p:cNvSpPr txBox="1"/>
          <p:nvPr/>
        </p:nvSpPr>
        <p:spPr>
          <a:xfrm>
            <a:off x="230524" y="4096750"/>
            <a:ext cx="1778166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37 ANNI DI RICERCA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ANALISI DELLE PRESTAZIONI DEI PILOTI DI F1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DURANTE QUALIFICHE E SESSIONI DI PROVA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E501467-0B62-822A-E6DD-6F60E7FE9E4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084" t="11764" r="4101" b="22192"/>
          <a:stretch>
            <a:fillRect/>
          </a:stretch>
        </p:blipFill>
        <p:spPr>
          <a:xfrm>
            <a:off x="11748201" y="0"/>
            <a:ext cx="6477977" cy="2995058"/>
          </a:xfrm>
          <a:prstGeom prst="rect">
            <a:avLst/>
          </a:prstGeom>
        </p:spPr>
      </p:pic>
      <p:sp>
        <p:nvSpPr>
          <p:cNvPr id="9" name="Google Shape;1195;p28">
            <a:extLst>
              <a:ext uri="{FF2B5EF4-FFF2-40B4-BE49-F238E27FC236}">
                <a16:creationId xmlns:a16="http://schemas.microsoft.com/office/drawing/2014/main" id="{89571B68-FC75-EE0F-D3CD-E9A9A1D4AAE6}"/>
              </a:ext>
            </a:extLst>
          </p:cNvPr>
          <p:cNvSpPr txBox="1"/>
          <p:nvPr/>
        </p:nvSpPr>
        <p:spPr>
          <a:xfrm>
            <a:off x="12326424" y="474083"/>
            <a:ext cx="3149146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201 bpm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massimo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" name="Google Shape;1195;p28">
            <a:extLst>
              <a:ext uri="{FF2B5EF4-FFF2-40B4-BE49-F238E27FC236}">
                <a16:creationId xmlns:a16="http://schemas.microsoft.com/office/drawing/2014/main" id="{037E9DDD-FC67-509F-0FA1-647F81B9BB18}"/>
              </a:ext>
            </a:extLst>
          </p:cNvPr>
          <p:cNvSpPr txBox="1"/>
          <p:nvPr/>
        </p:nvSpPr>
        <p:spPr>
          <a:xfrm>
            <a:off x="14891361" y="931712"/>
            <a:ext cx="3149146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184 bpm 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di media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85377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12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956BB745-D275-0FE3-EB69-8E911D0B9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286" y="0"/>
            <a:ext cx="18333286" cy="10287000"/>
          </a:xfrm>
          <a:prstGeom prst="rect">
            <a:avLst/>
          </a:prstGeom>
        </p:spPr>
      </p:pic>
      <p:pic>
        <p:nvPicPr>
          <p:cNvPr id="1205" name="Google Shape;1205;p29"/>
          <p:cNvPicPr preferRelativeResize="0"/>
          <p:nvPr/>
        </p:nvPicPr>
        <p:blipFill rotWithShape="1">
          <a:blip r:embed="rId4">
            <a:alphaModFix/>
          </a:blip>
          <a:srcRect l="11337" t="21361" r="10074" b="27367"/>
          <a:stretch>
            <a:fillRect/>
          </a:stretch>
        </p:blipFill>
        <p:spPr>
          <a:xfrm>
            <a:off x="6320723" y="2856915"/>
            <a:ext cx="11111780" cy="4955589"/>
          </a:xfrm>
          <a:prstGeom prst="rect">
            <a:avLst/>
          </a:prstGeom>
          <a:noFill/>
          <a:ln w="34925">
            <a:solidFill>
              <a:schemeClr val="accent6"/>
            </a:solidFill>
          </a:ln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84BA1CC0-65A7-1F45-7E0E-EED792285C03}"/>
              </a:ext>
            </a:extLst>
          </p:cNvPr>
          <p:cNvSpPr/>
          <p:nvPr/>
        </p:nvSpPr>
        <p:spPr>
          <a:xfrm>
            <a:off x="-45286" y="8731251"/>
            <a:ext cx="18333286" cy="861775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07" name="Google Shape;1207;p29"/>
          <p:cNvSpPr txBox="1"/>
          <p:nvPr/>
        </p:nvSpPr>
        <p:spPr>
          <a:xfrm>
            <a:off x="2076450" y="8732838"/>
            <a:ext cx="14135100" cy="758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41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12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 TOP DRIVERS VS 12 SEDENTARI 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 ExtraBold" panose="00000900000000000000" pitchFamily="2" charset="0"/>
              <a:cs typeface="Arial"/>
              <a:sym typeface="Arial"/>
            </a:endParaRPr>
          </a:p>
        </p:txBody>
      </p:sp>
      <p:sp>
        <p:nvSpPr>
          <p:cNvPr id="3" name="Google Shape;1154;p26">
            <a:extLst>
              <a:ext uri="{FF2B5EF4-FFF2-40B4-BE49-F238E27FC236}">
                <a16:creationId xmlns:a16="http://schemas.microsoft.com/office/drawing/2014/main" id="{4A3B6291-0AFF-6662-A9D9-FA6948DEA5DD}"/>
              </a:ext>
            </a:extLst>
          </p:cNvPr>
          <p:cNvSpPr txBox="1"/>
          <p:nvPr/>
        </p:nvSpPr>
        <p:spPr>
          <a:xfrm>
            <a:off x="-25460" y="1432916"/>
            <a:ext cx="18293634" cy="769441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4400" b="1">
                <a:solidFill>
                  <a:schemeClr val="bg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4000" dirty="0">
                <a:solidFill>
                  <a:srgbClr val="F79646"/>
                </a:solidFill>
                <a:cs typeface="Arial"/>
                <a:sym typeface="Montserrat"/>
              </a:rPr>
              <a:t>INDAGINE DENTRO LA MENTE DEI PILOTI CON fMRI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cs typeface="Arial"/>
              <a:sym typeface="Montserrat"/>
            </a:endParaRPr>
          </a:p>
        </p:txBody>
      </p:sp>
      <p:sp>
        <p:nvSpPr>
          <p:cNvPr id="7" name="Google Shape;1216;p30">
            <a:extLst>
              <a:ext uri="{FF2B5EF4-FFF2-40B4-BE49-F238E27FC236}">
                <a16:creationId xmlns:a16="http://schemas.microsoft.com/office/drawing/2014/main" id="{3E2472F4-8B38-5A81-5285-B7EE48CB3AF1}"/>
              </a:ext>
            </a:extLst>
          </p:cNvPr>
          <p:cNvSpPr txBox="1"/>
          <p:nvPr/>
        </p:nvSpPr>
        <p:spPr>
          <a:xfrm>
            <a:off x="4347621" y="322501"/>
            <a:ext cx="9547472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LA RICERCA IN LABORATORIO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E705EC2-319A-5BD2-E6B3-5419AB3A8A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01" t="15127" r="11534" b="17505"/>
          <a:stretch>
            <a:fillRect/>
          </a:stretch>
        </p:blipFill>
        <p:spPr>
          <a:xfrm>
            <a:off x="1299411" y="2856915"/>
            <a:ext cx="4748463" cy="4978971"/>
          </a:xfrm>
          <a:prstGeom prst="rect">
            <a:avLst/>
          </a:prstGeom>
          <a:ln w="34925">
            <a:solidFill>
              <a:schemeClr val="accent6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0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12">
          <a:extLst>
            <a:ext uri="{FF2B5EF4-FFF2-40B4-BE49-F238E27FC236}">
              <a16:creationId xmlns:a16="http://schemas.microsoft.com/office/drawing/2014/main" id="{08D9A68E-7048-42C2-F415-1C4E474AF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A40ED788-9B96-D16D-4203-B1D133A7EE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24" b="9620"/>
          <a:stretch>
            <a:fillRect/>
          </a:stretch>
        </p:blipFill>
        <p:spPr>
          <a:xfrm>
            <a:off x="0" y="16042"/>
            <a:ext cx="18304042" cy="10270958"/>
          </a:xfrm>
          <a:prstGeom prst="rect">
            <a:avLst/>
          </a:prstGeom>
          <a:ln w="34925">
            <a:solidFill>
              <a:schemeClr val="accent6"/>
            </a:solidFill>
          </a:ln>
        </p:spPr>
      </p:pic>
      <p:pic>
        <p:nvPicPr>
          <p:cNvPr id="1214" name="Google Shape;1214;p30">
            <a:extLst>
              <a:ext uri="{FF2B5EF4-FFF2-40B4-BE49-F238E27FC236}">
                <a16:creationId xmlns:a16="http://schemas.microsoft.com/office/drawing/2014/main" id="{25027544-B30F-BD74-479C-7C22307353A4}"/>
              </a:ext>
            </a:extLst>
          </p:cNvPr>
          <p:cNvPicPr preferRelativeResize="0"/>
          <p:nvPr/>
        </p:nvPicPr>
        <p:blipFill rotWithShape="1">
          <a:blip r:embed="rId4"/>
          <a:srcRect l="378" r="272" b="259"/>
          <a:stretch/>
        </p:blipFill>
        <p:spPr>
          <a:xfrm>
            <a:off x="5009864" y="3671601"/>
            <a:ext cx="8213725" cy="5891212"/>
          </a:xfrm>
          <a:prstGeom prst="rect">
            <a:avLst/>
          </a:prstGeom>
          <a:ln w="34925">
            <a:solidFill>
              <a:schemeClr val="accent6"/>
            </a:solidFill>
          </a:ln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80E47761-697A-09DC-6DEC-573E96B4F9E1}"/>
              </a:ext>
            </a:extLst>
          </p:cNvPr>
          <p:cNvSpPr/>
          <p:nvPr/>
        </p:nvSpPr>
        <p:spPr>
          <a:xfrm>
            <a:off x="-45286" y="1532203"/>
            <a:ext cx="18333286" cy="158896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15" name="Google Shape;1215;p30">
            <a:extLst>
              <a:ext uri="{FF2B5EF4-FFF2-40B4-BE49-F238E27FC236}">
                <a16:creationId xmlns:a16="http://schemas.microsoft.com/office/drawing/2014/main" id="{EB4B38D3-BE13-391A-D000-5B04D8BA7D86}"/>
              </a:ext>
            </a:extLst>
          </p:cNvPr>
          <p:cNvSpPr txBox="1"/>
          <p:nvPr/>
        </p:nvSpPr>
        <p:spPr>
          <a:xfrm>
            <a:off x="464023" y="1502213"/>
            <a:ext cx="17359953" cy="1506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57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I PILOTI VINCENTI A PARITÀ DI PRESTAZIONI </a:t>
            </a:r>
          </a:p>
          <a:p>
            <a:pPr marL="0" marR="0" lvl="0" indent="0" algn="ctr" defTabSz="914400" rtl="0" eaLnBrk="1" fontAlgn="auto" latinLnBrk="0" hangingPunct="1">
              <a:lnSpc>
                <a:spcPct val="1357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it-IT" sz="3600" b="1" dirty="0">
                <a:solidFill>
                  <a:srgbClr val="F79646"/>
                </a:solidFill>
                <a:latin typeface="Montserrat ExtraBold" panose="00000900000000000000" pitchFamily="2" charset="0"/>
                <a:sym typeface="Montserrat"/>
              </a:rPr>
              <a:t>MOSTRANO</a:t>
            </a: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 UN MINOR DISPENDIO ENERGETICO</a:t>
            </a:r>
            <a:endParaRPr kumimoji="0" lang="it-IT" sz="3600" b="1" i="0" u="none" strike="noStrike" kern="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Montserrat ExtraBold" panose="00000900000000000000" pitchFamily="2" charset="0"/>
              <a:cs typeface="Arial"/>
              <a:sym typeface="Arial"/>
            </a:endParaRPr>
          </a:p>
        </p:txBody>
      </p:sp>
      <p:sp>
        <p:nvSpPr>
          <p:cNvPr id="1216" name="Google Shape;1216;p30">
            <a:extLst>
              <a:ext uri="{FF2B5EF4-FFF2-40B4-BE49-F238E27FC236}">
                <a16:creationId xmlns:a16="http://schemas.microsoft.com/office/drawing/2014/main" id="{0AD18275-9DDC-C612-6556-E6529501C94C}"/>
              </a:ext>
            </a:extLst>
          </p:cNvPr>
          <p:cNvSpPr txBox="1"/>
          <p:nvPr/>
        </p:nvSpPr>
        <p:spPr>
          <a:xfrm>
            <a:off x="2708438" y="291707"/>
            <a:ext cx="12871124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LA SCOPERTA DELL’ECONOMIA MENTALE</a:t>
            </a:r>
          </a:p>
        </p:txBody>
      </p:sp>
      <p:sp>
        <p:nvSpPr>
          <p:cNvPr id="3" name="Google Shape;1109;p21">
            <a:extLst>
              <a:ext uri="{FF2B5EF4-FFF2-40B4-BE49-F238E27FC236}">
                <a16:creationId xmlns:a16="http://schemas.microsoft.com/office/drawing/2014/main" id="{C656A6B7-DBAB-93CB-1AC7-2DBE0B387C24}"/>
              </a:ext>
            </a:extLst>
          </p:cNvPr>
          <p:cNvSpPr txBox="1"/>
          <p:nvPr/>
        </p:nvSpPr>
        <p:spPr>
          <a:xfrm>
            <a:off x="577514" y="7907479"/>
            <a:ext cx="339443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85213" marR="0" lvl="3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Montserrat Light"/>
              </a:rPr>
              <a:t>CONTROLLO EMOTIVO</a:t>
            </a:r>
          </a:p>
        </p:txBody>
      </p:sp>
      <p:sp>
        <p:nvSpPr>
          <p:cNvPr id="4" name="Google Shape;1109;p21">
            <a:extLst>
              <a:ext uri="{FF2B5EF4-FFF2-40B4-BE49-F238E27FC236}">
                <a16:creationId xmlns:a16="http://schemas.microsoft.com/office/drawing/2014/main" id="{72A76A2D-707E-E484-E7FA-F2FAE73A0547}"/>
              </a:ext>
            </a:extLst>
          </p:cNvPr>
          <p:cNvSpPr txBox="1"/>
          <p:nvPr/>
        </p:nvSpPr>
        <p:spPr>
          <a:xfrm>
            <a:off x="13887012" y="7128628"/>
            <a:ext cx="4514849" cy="1538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P</a:t>
            </a: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REDOMINIO DELLE EMOZIONI: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DUBBI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INSICUREZZA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PAURA DI SBAGLIARE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SENSO DI INADEGUATEZZA</a:t>
            </a:r>
          </a:p>
        </p:txBody>
      </p:sp>
      <p:sp>
        <p:nvSpPr>
          <p:cNvPr id="5" name="Google Shape;1109;p21">
            <a:extLst>
              <a:ext uri="{FF2B5EF4-FFF2-40B4-BE49-F238E27FC236}">
                <a16:creationId xmlns:a16="http://schemas.microsoft.com/office/drawing/2014/main" id="{BF5641F9-FFB7-CAB5-D06D-D7321BE680BD}"/>
              </a:ext>
            </a:extLst>
          </p:cNvPr>
          <p:cNvSpPr txBox="1"/>
          <p:nvPr/>
        </p:nvSpPr>
        <p:spPr>
          <a:xfrm>
            <a:off x="1093632" y="4588525"/>
            <a:ext cx="3789622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85213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GESTIONE DELLE TENSIONI MUSCOLARI</a:t>
            </a:r>
            <a:endParaRPr kumimoji="0" lang="it-IT" sz="20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ExtraBold" panose="00000900000000000000" pitchFamily="2" charset="0"/>
              <a:ea typeface="+mn-ea"/>
              <a:cs typeface="Arial"/>
              <a:sym typeface="Montserrat Light"/>
            </a:endParaRPr>
          </a:p>
        </p:txBody>
      </p:sp>
      <p:sp>
        <p:nvSpPr>
          <p:cNvPr id="6" name="Google Shape;1109;p21">
            <a:extLst>
              <a:ext uri="{FF2B5EF4-FFF2-40B4-BE49-F238E27FC236}">
                <a16:creationId xmlns:a16="http://schemas.microsoft.com/office/drawing/2014/main" id="{85406AF7-D1DD-27FA-2D50-B79FD2D5B9DA}"/>
              </a:ext>
            </a:extLst>
          </p:cNvPr>
          <p:cNvSpPr txBox="1"/>
          <p:nvPr/>
        </p:nvSpPr>
        <p:spPr>
          <a:xfrm>
            <a:off x="13295651" y="4578804"/>
            <a:ext cx="339973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85213" marR="0" lvl="3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Montserrat Light"/>
              </a:rPr>
              <a:t>TENSIONI MUSCOLARI DIFFUSE</a:t>
            </a:r>
          </a:p>
        </p:txBody>
      </p:sp>
      <p:sp>
        <p:nvSpPr>
          <p:cNvPr id="7" name="Freccia a destra 6">
            <a:extLst>
              <a:ext uri="{FF2B5EF4-FFF2-40B4-BE49-F238E27FC236}">
                <a16:creationId xmlns:a16="http://schemas.microsoft.com/office/drawing/2014/main" id="{484EFA27-E610-6766-A6C6-4FF21F1F30D9}"/>
              </a:ext>
            </a:extLst>
          </p:cNvPr>
          <p:cNvSpPr/>
          <p:nvPr/>
        </p:nvSpPr>
        <p:spPr>
          <a:xfrm rot="9617445">
            <a:off x="12139803" y="7864039"/>
            <a:ext cx="1752532" cy="86880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1B3BEE9F-1AC5-D421-3993-C5C580F6FF7D}"/>
              </a:ext>
            </a:extLst>
          </p:cNvPr>
          <p:cNvSpPr/>
          <p:nvPr/>
        </p:nvSpPr>
        <p:spPr>
          <a:xfrm>
            <a:off x="3655219" y="8220146"/>
            <a:ext cx="4579093" cy="47494"/>
          </a:xfrm>
          <a:prstGeom prst="rightArrow">
            <a:avLst/>
          </a:prstGeom>
          <a:solidFill>
            <a:srgbClr val="C6F10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Freccia a destra 8">
            <a:extLst>
              <a:ext uri="{FF2B5EF4-FFF2-40B4-BE49-F238E27FC236}">
                <a16:creationId xmlns:a16="http://schemas.microsoft.com/office/drawing/2014/main" id="{2F261E10-8BB5-BDA9-3D08-57500F548419}"/>
              </a:ext>
            </a:extLst>
          </p:cNvPr>
          <p:cNvSpPr/>
          <p:nvPr/>
        </p:nvSpPr>
        <p:spPr>
          <a:xfrm rot="9183695" flipV="1">
            <a:off x="10395978" y="5850760"/>
            <a:ext cx="3769975" cy="85698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Freccia a destra 9">
            <a:extLst>
              <a:ext uri="{FF2B5EF4-FFF2-40B4-BE49-F238E27FC236}">
                <a16:creationId xmlns:a16="http://schemas.microsoft.com/office/drawing/2014/main" id="{75D6E8F8-7623-5A80-31EB-9E6B048B15AD}"/>
              </a:ext>
            </a:extLst>
          </p:cNvPr>
          <p:cNvSpPr/>
          <p:nvPr/>
        </p:nvSpPr>
        <p:spPr>
          <a:xfrm rot="1809869" flipV="1">
            <a:off x="3776412" y="5980417"/>
            <a:ext cx="3091348" cy="92805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948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15" grpId="0"/>
      <p:bldP spid="3" grpId="0"/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12">
          <a:extLst>
            <a:ext uri="{FF2B5EF4-FFF2-40B4-BE49-F238E27FC236}">
              <a16:creationId xmlns:a16="http://schemas.microsoft.com/office/drawing/2014/main" id="{9C25449D-8898-9CC8-D5C3-8DD413363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C9DFBC9C-0DA7-E628-AE82-0545194E25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419" r="1" b="22102"/>
          <a:stretch>
            <a:fillRect/>
          </a:stretch>
        </p:blipFill>
        <p:spPr>
          <a:xfrm>
            <a:off x="-4237" y="0"/>
            <a:ext cx="18258756" cy="10287000"/>
          </a:xfrm>
          <a:prstGeom prst="rect">
            <a:avLst/>
          </a:prstGeom>
          <a:ln w="34925">
            <a:noFill/>
          </a:ln>
        </p:spPr>
      </p:pic>
      <p:sp>
        <p:nvSpPr>
          <p:cNvPr id="1216" name="Google Shape;1216;p30">
            <a:extLst>
              <a:ext uri="{FF2B5EF4-FFF2-40B4-BE49-F238E27FC236}">
                <a16:creationId xmlns:a16="http://schemas.microsoft.com/office/drawing/2014/main" id="{7C4BB337-D169-25C0-96DE-3E70062BEEFA}"/>
              </a:ext>
            </a:extLst>
          </p:cNvPr>
          <p:cNvSpPr txBox="1"/>
          <p:nvPr/>
        </p:nvSpPr>
        <p:spPr>
          <a:xfrm>
            <a:off x="2708438" y="291707"/>
            <a:ext cx="12871124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LA SCOPERTA DELL’ECONOMIA MENTALE</a:t>
            </a:r>
          </a:p>
        </p:txBody>
      </p:sp>
      <p:sp>
        <p:nvSpPr>
          <p:cNvPr id="6" name="Google Shape;1154;p26">
            <a:extLst>
              <a:ext uri="{FF2B5EF4-FFF2-40B4-BE49-F238E27FC236}">
                <a16:creationId xmlns:a16="http://schemas.microsoft.com/office/drawing/2014/main" id="{22FEB1F8-3FF5-CFD5-4B23-62E956EDB390}"/>
              </a:ext>
            </a:extLst>
          </p:cNvPr>
          <p:cNvSpPr txBox="1"/>
          <p:nvPr/>
        </p:nvSpPr>
        <p:spPr>
          <a:xfrm>
            <a:off x="-25460" y="1432916"/>
            <a:ext cx="18293634" cy="769441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4400" b="1">
                <a:solidFill>
                  <a:schemeClr val="bg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it-IT" sz="4000" dirty="0">
                <a:solidFill>
                  <a:srgbClr val="F79646"/>
                </a:solidFill>
                <a:cs typeface="Arial"/>
                <a:sym typeface="Montserrat"/>
              </a:rPr>
              <a:t>PUBBLICAZIONI SCIENTIFICHE</a:t>
            </a:r>
            <a:endParaRPr lang="en-US" sz="4000" dirty="0">
              <a:solidFill>
                <a:srgbClr val="F79646"/>
              </a:solidFill>
              <a:cs typeface="Arial"/>
              <a:sym typeface="Montserrat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1474909-3E06-A9B7-D386-BA437B5E8E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34610" t="14860" r="34140" b="9306"/>
          <a:stretch/>
        </p:blipFill>
        <p:spPr>
          <a:xfrm>
            <a:off x="7610353" y="4024523"/>
            <a:ext cx="2843325" cy="3947926"/>
          </a:xfrm>
          <a:prstGeom prst="rect">
            <a:avLst/>
          </a:prstGeom>
          <a:ln w="34925">
            <a:solidFill>
              <a:schemeClr val="accent6"/>
            </a:solidFill>
          </a:ln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891244C-3B26-C5D6-5721-320D58B00CD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34609" t="13750" r="38750" b="5139"/>
          <a:stretch/>
        </p:blipFill>
        <p:spPr>
          <a:xfrm>
            <a:off x="4437508" y="4024524"/>
            <a:ext cx="2814790" cy="3960825"/>
          </a:xfrm>
          <a:prstGeom prst="rect">
            <a:avLst/>
          </a:prstGeom>
          <a:ln w="34925">
            <a:solidFill>
              <a:schemeClr val="accent6"/>
            </a:solidFill>
          </a:ln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38CA6A1-092C-EF0E-9812-B2A6BB38C11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33750" t="10983" r="32188" b="5834"/>
          <a:stretch/>
        </p:blipFill>
        <p:spPr>
          <a:xfrm>
            <a:off x="10811734" y="4024524"/>
            <a:ext cx="2873995" cy="3947926"/>
          </a:xfrm>
          <a:prstGeom prst="rect">
            <a:avLst/>
          </a:prstGeom>
          <a:ln w="34925">
            <a:solidFill>
              <a:schemeClr val="accent6"/>
            </a:solidFill>
          </a:ln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A66C093-1466-9AD9-A283-BCD6FEE6939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33438" t="10983" r="32422" b="3888"/>
          <a:stretch/>
        </p:blipFill>
        <p:spPr>
          <a:xfrm>
            <a:off x="1264663" y="4024523"/>
            <a:ext cx="2814790" cy="3960825"/>
          </a:xfrm>
          <a:prstGeom prst="rect">
            <a:avLst/>
          </a:prstGeom>
          <a:ln w="34925">
            <a:solidFill>
              <a:schemeClr val="accent6"/>
            </a:solidFill>
          </a:ln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1C8F4F04-2A3E-421E-3C94-655CC544B13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34062" t="10983" r="32812" b="4583"/>
          <a:stretch/>
        </p:blipFill>
        <p:spPr>
          <a:xfrm>
            <a:off x="14210612" y="4024523"/>
            <a:ext cx="2814790" cy="3947926"/>
          </a:xfrm>
          <a:prstGeom prst="rect">
            <a:avLst/>
          </a:prstGeom>
          <a:ln w="34925">
            <a:solidFill>
              <a:schemeClr val="accent6"/>
            </a:solidFill>
          </a:ln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B9FCAA0-315C-BE8D-6BEA-6C06CD251E07}"/>
              </a:ext>
            </a:extLst>
          </p:cNvPr>
          <p:cNvSpPr txBox="1"/>
          <p:nvPr/>
        </p:nvSpPr>
        <p:spPr>
          <a:xfrm>
            <a:off x="1172572" y="2840259"/>
            <a:ext cx="15333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595959"/>
                </a:solidFill>
                <a:latin typeface="Montserrat ExtraBold" panose="00000900000000000000" pitchFamily="2" charset="0"/>
                <a:ea typeface="+mn-ea"/>
              </a:rPr>
              <a:t>PRESENTATO A 4 EDIZIONI DEL WORLD ANNUAL MEETING FOR HUMAN BRAIN MAPPING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DFA884D-A34A-B7F0-4613-FA544885BE63}"/>
              </a:ext>
            </a:extLst>
          </p:cNvPr>
          <p:cNvSpPr txBox="1"/>
          <p:nvPr/>
        </p:nvSpPr>
        <p:spPr>
          <a:xfrm>
            <a:off x="1284557" y="8646221"/>
            <a:ext cx="15718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595959"/>
                </a:solidFill>
                <a:latin typeface="Montserrat ExtraBold" panose="00000900000000000000" pitchFamily="2" charset="0"/>
                <a:ea typeface="+mn-ea"/>
              </a:rPr>
              <a:t>L’ECCELLENZA SIGNIFICA «ALTA EFFICIENZA NEURALE»</a:t>
            </a:r>
          </a:p>
        </p:txBody>
      </p:sp>
    </p:spTree>
    <p:extLst>
      <p:ext uri="{BB962C8B-B14F-4D97-AF65-F5344CB8AC3E}">
        <p14:creationId xmlns:p14="http://schemas.microsoft.com/office/powerpoint/2010/main" val="34475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30">
          <a:extLst>
            <a:ext uri="{FF2B5EF4-FFF2-40B4-BE49-F238E27FC236}">
              <a16:creationId xmlns:a16="http://schemas.microsoft.com/office/drawing/2014/main" id="{E4343D53-1158-497F-61AF-489538D88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5B49947E-8A61-111C-7923-9B83C51F3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333286" cy="10287000"/>
          </a:xfrm>
          <a:prstGeom prst="rect">
            <a:avLst/>
          </a:prstGeom>
        </p:spPr>
      </p:pic>
      <p:sp>
        <p:nvSpPr>
          <p:cNvPr id="1236" name="Google Shape;1236;p32">
            <a:extLst>
              <a:ext uri="{FF2B5EF4-FFF2-40B4-BE49-F238E27FC236}">
                <a16:creationId xmlns:a16="http://schemas.microsoft.com/office/drawing/2014/main" id="{899FD39A-1100-C03A-E8E8-8D6D54E840AF}"/>
              </a:ext>
            </a:extLst>
          </p:cNvPr>
          <p:cNvSpPr txBox="1"/>
          <p:nvPr/>
        </p:nvSpPr>
        <p:spPr>
          <a:xfrm>
            <a:off x="1095375" y="286447"/>
            <a:ext cx="16097250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Calibri"/>
              </a:rPr>
              <a:t>DALLE FUNZIONI COGNITIVE ALL’AUTOMATISMO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43B2918-1D88-AB0F-C21B-7483ABBF66BA}"/>
              </a:ext>
            </a:extLst>
          </p:cNvPr>
          <p:cNvSpPr/>
          <p:nvPr/>
        </p:nvSpPr>
        <p:spPr>
          <a:xfrm>
            <a:off x="1095375" y="1626416"/>
            <a:ext cx="16097250" cy="7669984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ExtraBold" panose="00000900000000000000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4" name="Picture 2" descr="Abbecedario anni '60 | Ricordi di scuola, Scuola, Poster">
            <a:extLst>
              <a:ext uri="{FF2B5EF4-FFF2-40B4-BE49-F238E27FC236}">
                <a16:creationId xmlns:a16="http://schemas.microsoft.com/office/drawing/2014/main" id="{F7570E57-588F-7FA6-870F-C1FF85601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685" y="1888195"/>
            <a:ext cx="2726251" cy="340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Funzioni e Relazioni: Appunti di matematica">
            <a:extLst>
              <a:ext uri="{FF2B5EF4-FFF2-40B4-BE49-F238E27FC236}">
                <a16:creationId xmlns:a16="http://schemas.microsoft.com/office/drawing/2014/main" id="{5B49A214-F1B8-41D5-BDDA-3F38BFBFC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726" y="1888195"/>
            <a:ext cx="2475648" cy="340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Guidare con la patente sospesa: come fare">
            <a:extLst>
              <a:ext uri="{FF2B5EF4-FFF2-40B4-BE49-F238E27FC236}">
                <a16:creationId xmlns:a16="http://schemas.microsoft.com/office/drawing/2014/main" id="{2DDF349B-DD92-6530-5CFD-F4880EDB6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446" y="5461408"/>
            <a:ext cx="6253161" cy="356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Risultato immagine per Pagine Libro tedesco">
            <a:extLst>
              <a:ext uri="{FF2B5EF4-FFF2-40B4-BE49-F238E27FC236}">
                <a16:creationId xmlns:a16="http://schemas.microsoft.com/office/drawing/2014/main" id="{BEC163D9-89FD-581E-8F9B-506BB24FD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990" y="1888196"/>
            <a:ext cx="2475648" cy="340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9" descr="Immagine che contiene persona, aria aperta, neve, vestiti&#10;&#10;Descrizione generata automaticamente">
            <a:extLst>
              <a:ext uri="{FF2B5EF4-FFF2-40B4-BE49-F238E27FC236}">
                <a16:creationId xmlns:a16="http://schemas.microsoft.com/office/drawing/2014/main" id="{24DCC652-1FC2-53DF-7BC7-2032EE9B97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2799" y="1888195"/>
            <a:ext cx="2475648" cy="3409743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62DE3B0D-5AB0-3C64-C908-DEB02C7A9967}"/>
              </a:ext>
            </a:extLst>
          </p:cNvPr>
          <p:cNvSpPr txBox="1"/>
          <p:nvPr/>
        </p:nvSpPr>
        <p:spPr>
          <a:xfrm>
            <a:off x="8318565" y="5559716"/>
            <a:ext cx="8650374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 ExtraBold" panose="00000900000000000000" pitchFamily="2" charset="0"/>
              <a:cs typeface="Arial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APPRENDIMENTO ATTRAVERSO L’ELABORAZIONE: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 ExtraBold" panose="00000900000000000000" pitchFamily="2" charset="0"/>
              <a:cs typeface="Arial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>
                  <a:lumMod val="65000"/>
                  <a:lumOff val="3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LETTURA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>
                  <a:lumMod val="65000"/>
                  <a:lumOff val="3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GUIDA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>
                  <a:lumMod val="65000"/>
                  <a:lumOff val="3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PARLARE UNA NUOVA LINGUA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>
                  <a:lumMod val="65000"/>
                  <a:lumOff val="3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FUNZIONI MATEMATICHE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>
                  <a:lumMod val="65000"/>
                  <a:lumOff val="35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4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UNA DISCIPLINA SPORTIVA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816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30">
          <a:extLst>
            <a:ext uri="{FF2B5EF4-FFF2-40B4-BE49-F238E27FC236}">
              <a16:creationId xmlns:a16="http://schemas.microsoft.com/office/drawing/2014/main" id="{EC88145E-04FE-0BAB-98EB-9FF527B9B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37FCFF78-2FB1-2C6C-C9DF-9D0F19A16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286" y="0"/>
            <a:ext cx="18333286" cy="10287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BFBAA68B-37ED-0572-7519-959BE68EBAB5}"/>
              </a:ext>
            </a:extLst>
          </p:cNvPr>
          <p:cNvSpPr/>
          <p:nvPr/>
        </p:nvSpPr>
        <p:spPr>
          <a:xfrm>
            <a:off x="-45286" y="1346628"/>
            <a:ext cx="18333286" cy="815736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 ExtraBold" panose="00000900000000000000" pitchFamily="2" charset="0"/>
                <a:ea typeface="Arial"/>
                <a:cs typeface="Arial"/>
                <a:sym typeface="Arial"/>
              </a:rPr>
              <a:t>GESTIONE DELLA FASE ANALITICA E AUTOMATICA</a:t>
            </a:r>
          </a:p>
        </p:txBody>
      </p:sp>
      <p:sp>
        <p:nvSpPr>
          <p:cNvPr id="4" name="Rectangle: Rounded Corners 6">
            <a:extLst>
              <a:ext uri="{FF2B5EF4-FFF2-40B4-BE49-F238E27FC236}">
                <a16:creationId xmlns:a16="http://schemas.microsoft.com/office/drawing/2014/main" id="{413A5D59-FBCC-BF03-DFCD-279C53CA88F2}"/>
              </a:ext>
            </a:extLst>
          </p:cNvPr>
          <p:cNvSpPr/>
          <p:nvPr/>
        </p:nvSpPr>
        <p:spPr>
          <a:xfrm>
            <a:off x="3009900" y="4187453"/>
            <a:ext cx="12268200" cy="607159"/>
          </a:xfrm>
          <a:prstGeom prst="roundRect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4472C4">
                  <a:tint val="44500"/>
                  <a:satMod val="160000"/>
                </a:srgbClr>
              </a:gs>
              <a:gs pos="100000">
                <a:srgbClr val="00B0F0"/>
              </a:gs>
            </a:gsLst>
            <a:lin ang="0" scaled="1"/>
            <a:tileRect/>
          </a:gra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Calibri"/>
            </a:endParaRPr>
          </a:p>
        </p:txBody>
      </p:sp>
      <p:pic>
        <p:nvPicPr>
          <p:cNvPr id="7" name="Graphic 8" descr="Chevron arrows with solid fill">
            <a:extLst>
              <a:ext uri="{FF2B5EF4-FFF2-40B4-BE49-F238E27FC236}">
                <a16:creationId xmlns:a16="http://schemas.microsoft.com/office/drawing/2014/main" id="{3244307C-DADB-CB57-C65F-63D3475DD8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3603967" y="5053900"/>
            <a:ext cx="451340" cy="45134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45E506A-7926-8B87-9280-993AF28EE973}"/>
              </a:ext>
            </a:extLst>
          </p:cNvPr>
          <p:cNvSpPr txBox="1"/>
          <p:nvPr/>
        </p:nvSpPr>
        <p:spPr>
          <a:xfrm>
            <a:off x="2924719" y="3228939"/>
            <a:ext cx="3446584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Calibri"/>
              </a:rPr>
              <a:t>ELABORAZIONE COGNITIVA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 ExtraBold" panose="00000900000000000000" pitchFamily="2" charset="0"/>
              <a:cs typeface="Arial"/>
              <a:sym typeface="Calibri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8E0B90D-9382-4ACF-ADF3-39F98E7DC501}"/>
              </a:ext>
            </a:extLst>
          </p:cNvPr>
          <p:cNvSpPr txBox="1"/>
          <p:nvPr/>
        </p:nvSpPr>
        <p:spPr>
          <a:xfrm>
            <a:off x="12026107" y="3268926"/>
            <a:ext cx="3337174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2800" b="1" i="0" u="none" strike="noStrike" kern="0" cap="none" spc="0" normalizeH="0" baseline="0" noProof="0" dirty="0">
                <a:ln>
                  <a:noFill/>
                </a:ln>
                <a:solidFill>
                  <a:srgbClr val="01B0F0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Calibri"/>
              </a:rPr>
              <a:t>AUTOMATISMO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1B0F0"/>
              </a:solidFill>
              <a:effectLst/>
              <a:uLnTx/>
              <a:uFillTx/>
              <a:latin typeface="Montserrat ExtraBold" panose="00000900000000000000" pitchFamily="2" charset="0"/>
              <a:cs typeface="Arial"/>
              <a:sym typeface="Calibri"/>
            </a:endParaRP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CE104582-600C-27DF-178C-A3B248F2B0EB}"/>
              </a:ext>
            </a:extLst>
          </p:cNvPr>
          <p:cNvSpPr txBox="1"/>
          <p:nvPr/>
        </p:nvSpPr>
        <p:spPr>
          <a:xfrm>
            <a:off x="2160141" y="6382770"/>
            <a:ext cx="7636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rgbClr val="000000">
                    <a:lumMod val="65000"/>
                    <a:lumOff val="35000"/>
                  </a:srgbClr>
                </a:solidFill>
                <a:latin typeface="Montserrat ExtraBold" panose="00000900000000000000" pitchFamily="2" charset="0"/>
              </a:rPr>
              <a:t>SPAZIO COGNITIVO RESIDUO PER UNA CAPACITÀ ANALITICA EFFICACE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A054A667-1B5A-F7EB-CBE3-25CC767B832A}"/>
              </a:ext>
            </a:extLst>
          </p:cNvPr>
          <p:cNvSpPr txBox="1"/>
          <p:nvPr/>
        </p:nvSpPr>
        <p:spPr>
          <a:xfrm>
            <a:off x="6514777" y="8301734"/>
            <a:ext cx="8133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800">
                <a:solidFill>
                  <a:srgbClr val="000000">
                    <a:lumMod val="65000"/>
                    <a:lumOff val="35000"/>
                  </a:srgbClr>
                </a:solidFill>
                <a:latin typeface="Montserrat ExtraBold" panose="00000900000000000000" pitchFamily="2" charset="0"/>
              </a:defRPr>
            </a:lvl1pPr>
          </a:lstStyle>
          <a:p>
            <a:r>
              <a:rPr lang="it-IT" dirty="0"/>
              <a:t>RAPPORTO COGNIZIONE /AUTOMATISMO DURANTE UN COMPITO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15CB48C-56F4-850C-5792-343DD2F4A9B8}"/>
              </a:ext>
            </a:extLst>
          </p:cNvPr>
          <p:cNvCxnSpPr>
            <a:cxnSpLocks/>
          </p:cNvCxnSpPr>
          <p:nvPr/>
        </p:nvCxnSpPr>
        <p:spPr>
          <a:xfrm>
            <a:off x="2924719" y="6199301"/>
            <a:ext cx="7636928" cy="0"/>
          </a:xfrm>
          <a:prstGeom prst="line">
            <a:avLst/>
          </a:prstGeom>
          <a:ln w="158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ccia in su 14">
            <a:extLst>
              <a:ext uri="{FF2B5EF4-FFF2-40B4-BE49-F238E27FC236}">
                <a16:creationId xmlns:a16="http://schemas.microsoft.com/office/drawing/2014/main" id="{1002E5B6-BE8C-1EFE-E9B8-7E6A58DA6E33}"/>
              </a:ext>
            </a:extLst>
          </p:cNvPr>
          <p:cNvSpPr/>
          <p:nvPr/>
        </p:nvSpPr>
        <p:spPr>
          <a:xfrm>
            <a:off x="10418771" y="5207468"/>
            <a:ext cx="325429" cy="2804381"/>
          </a:xfrm>
          <a:prstGeom prst="upArrow">
            <a:avLst>
              <a:gd name="adj1" fmla="val 60811"/>
              <a:gd name="adj2" fmla="val 50000"/>
            </a:avLst>
          </a:prstGeom>
          <a:solidFill>
            <a:srgbClr val="F79646"/>
          </a:solidFill>
          <a:ln>
            <a:solidFill>
              <a:srgbClr val="F796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5" name="Google Shape;1236;p32">
            <a:extLst>
              <a:ext uri="{FF2B5EF4-FFF2-40B4-BE49-F238E27FC236}">
                <a16:creationId xmlns:a16="http://schemas.microsoft.com/office/drawing/2014/main" id="{1F2D0509-A62C-4397-C431-2726DDB20DEF}"/>
              </a:ext>
            </a:extLst>
          </p:cNvPr>
          <p:cNvSpPr txBox="1"/>
          <p:nvPr/>
        </p:nvSpPr>
        <p:spPr>
          <a:xfrm>
            <a:off x="2514254" y="305163"/>
            <a:ext cx="12938017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ea typeface="Arial"/>
                <a:cs typeface="Arial"/>
                <a:sym typeface="Arial"/>
              </a:rPr>
              <a:t>M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ENTAL ECONOMY TRAINING®</a:t>
            </a:r>
            <a:endParaRPr kumimoji="0" lang="it-IT" sz="4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 ExtraBold" panose="00000900000000000000" pitchFamily="2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895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repeatCount="indefinite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32099E-6 L 0.57396 0.0129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98" y="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12">
          <a:extLst>
            <a:ext uri="{FF2B5EF4-FFF2-40B4-BE49-F238E27FC236}">
              <a16:creationId xmlns:a16="http://schemas.microsoft.com/office/drawing/2014/main" id="{34374BEC-D7F6-FFF7-883D-DD65192F2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37BD0BE8-8D86-53C4-5BCF-D8BB8BBB8F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24" b="9620"/>
          <a:stretch>
            <a:fillRect/>
          </a:stretch>
        </p:blipFill>
        <p:spPr>
          <a:xfrm>
            <a:off x="-25460" y="0"/>
            <a:ext cx="18304042" cy="10270958"/>
          </a:xfrm>
          <a:prstGeom prst="rect">
            <a:avLst/>
          </a:prstGeom>
          <a:ln w="34925">
            <a:noFill/>
          </a:ln>
        </p:spPr>
      </p:pic>
      <p:sp>
        <p:nvSpPr>
          <p:cNvPr id="1216" name="Google Shape;1216;p30">
            <a:extLst>
              <a:ext uri="{FF2B5EF4-FFF2-40B4-BE49-F238E27FC236}">
                <a16:creationId xmlns:a16="http://schemas.microsoft.com/office/drawing/2014/main" id="{EC8DDA14-BD0A-C6B9-0FF0-10C42E2DAE26}"/>
              </a:ext>
            </a:extLst>
          </p:cNvPr>
          <p:cNvSpPr txBox="1"/>
          <p:nvPr/>
        </p:nvSpPr>
        <p:spPr>
          <a:xfrm>
            <a:off x="2708438" y="291707"/>
            <a:ext cx="12871124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LA SCOPERTA DELL’ECONOMIA MENTALE</a:t>
            </a:r>
          </a:p>
        </p:txBody>
      </p:sp>
      <p:pic>
        <p:nvPicPr>
          <p:cNvPr id="2" name="Google Shape;1233;p32">
            <a:extLst>
              <a:ext uri="{FF2B5EF4-FFF2-40B4-BE49-F238E27FC236}">
                <a16:creationId xmlns:a16="http://schemas.microsoft.com/office/drawing/2014/main" id="{2A5610A4-CE4C-A9DD-BB94-7442C11FDA3D}"/>
              </a:ext>
            </a:extLst>
          </p:cNvPr>
          <p:cNvPicPr preferRelativeResize="0"/>
          <p:nvPr/>
        </p:nvPicPr>
        <p:blipFill rotWithShape="1">
          <a:blip r:embed="rId4"/>
          <a:srcRect r="565" b="565"/>
          <a:stretch/>
        </p:blipFill>
        <p:spPr>
          <a:xfrm>
            <a:off x="620502" y="4301663"/>
            <a:ext cx="6673713" cy="5144997"/>
          </a:xfrm>
          <a:prstGeom prst="rect">
            <a:avLst/>
          </a:prstGeom>
          <a:ln w="34925">
            <a:solidFill>
              <a:schemeClr val="accent6"/>
            </a:solidFill>
          </a:ln>
        </p:spPr>
      </p:pic>
      <p:sp>
        <p:nvSpPr>
          <p:cNvPr id="6" name="Google Shape;1154;p26">
            <a:extLst>
              <a:ext uri="{FF2B5EF4-FFF2-40B4-BE49-F238E27FC236}">
                <a16:creationId xmlns:a16="http://schemas.microsoft.com/office/drawing/2014/main" id="{76C9096E-CE95-2AAA-7D43-62D5C3305088}"/>
              </a:ext>
            </a:extLst>
          </p:cNvPr>
          <p:cNvSpPr txBox="1"/>
          <p:nvPr/>
        </p:nvSpPr>
        <p:spPr>
          <a:xfrm>
            <a:off x="-25460" y="1432916"/>
            <a:ext cx="18293634" cy="769441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4400" b="1">
                <a:solidFill>
                  <a:schemeClr val="bg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it-IT" sz="4000" dirty="0">
                <a:solidFill>
                  <a:srgbClr val="F79646"/>
                </a:solidFill>
                <a:cs typeface="Arial"/>
              </a:rPr>
              <a:t>NEUROSCIENZE E CHIRURGIA</a:t>
            </a:r>
            <a:endParaRPr lang="en-US" sz="4000" dirty="0">
              <a:solidFill>
                <a:srgbClr val="F79646"/>
              </a:solidFill>
              <a:cs typeface="Arial"/>
              <a:sym typeface="Montserrat"/>
            </a:endParaRPr>
          </a:p>
        </p:txBody>
      </p:sp>
      <p:sp>
        <p:nvSpPr>
          <p:cNvPr id="1200" name="CasellaDiTesto 1199">
            <a:extLst>
              <a:ext uri="{FF2B5EF4-FFF2-40B4-BE49-F238E27FC236}">
                <a16:creationId xmlns:a16="http://schemas.microsoft.com/office/drawing/2014/main" id="{EF07558A-0F6E-ABBC-77B8-BDBE79D978D4}"/>
              </a:ext>
            </a:extLst>
          </p:cNvPr>
          <p:cNvSpPr txBox="1"/>
          <p:nvPr/>
        </p:nvSpPr>
        <p:spPr>
          <a:xfrm>
            <a:off x="524635" y="2480944"/>
            <a:ext cx="175653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595959"/>
                </a:solidFill>
                <a:latin typeface="Montserrat ExtraBold" panose="00000900000000000000" pitchFamily="2" charset="0"/>
                <a:ea typeface="+mn-ea"/>
              </a:rPr>
              <a:t>HANNAH ET AL. (2022) – </a:t>
            </a:r>
          </a:p>
          <a:p>
            <a:pPr algn="ctr"/>
            <a:r>
              <a:rPr lang="en-US" sz="2800" b="1" dirty="0">
                <a:solidFill>
                  <a:srgbClr val="595959"/>
                </a:solidFill>
                <a:latin typeface="Montserrat ExtraBold" panose="00000900000000000000" pitchFamily="2" charset="0"/>
                <a:ea typeface="+mn-ea"/>
              </a:rPr>
              <a:t>NEUROMONITORING CORRELATES OF EXPERTISE LEVEL IN SURGICAL PERFORMERS: </a:t>
            </a:r>
          </a:p>
          <a:p>
            <a:pPr algn="ctr"/>
            <a:r>
              <a:rPr lang="en-US" sz="2800" b="1" dirty="0">
                <a:solidFill>
                  <a:srgbClr val="595959"/>
                </a:solidFill>
                <a:latin typeface="Montserrat ExtraBold" panose="00000900000000000000" pitchFamily="2" charset="0"/>
                <a:ea typeface="+mn-ea"/>
              </a:rPr>
              <a:t>A SYSTEMATIC REVIEW (FRONTIERS IN HUMAN NEUROSCIENCE) </a:t>
            </a:r>
            <a:endParaRPr lang="it-IT" sz="2800" b="1" dirty="0">
              <a:solidFill>
                <a:srgbClr val="595959"/>
              </a:solidFill>
              <a:latin typeface="Montserrat ExtraBold" panose="00000900000000000000" pitchFamily="2" charset="0"/>
              <a:ea typeface="+mn-ea"/>
            </a:endParaRPr>
          </a:p>
        </p:txBody>
      </p:sp>
      <p:sp>
        <p:nvSpPr>
          <p:cNvPr id="1202" name="CasellaDiTesto 1201">
            <a:extLst>
              <a:ext uri="{FF2B5EF4-FFF2-40B4-BE49-F238E27FC236}">
                <a16:creationId xmlns:a16="http://schemas.microsoft.com/office/drawing/2014/main" id="{6B719A4A-2E19-8148-4E08-365D0C81E183}"/>
              </a:ext>
            </a:extLst>
          </p:cNvPr>
          <p:cNvSpPr txBox="1"/>
          <p:nvPr/>
        </p:nvSpPr>
        <p:spPr>
          <a:xfrm>
            <a:off x="7953428" y="5007148"/>
            <a:ext cx="9286874" cy="1137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b="1" dirty="0">
                <a:solidFill>
                  <a:srgbClr val="595959"/>
                </a:solidFill>
                <a:latin typeface="Montserrat ExtraBold" panose="00000900000000000000" pitchFamily="2" charset="0"/>
                <a:ea typeface="+mn-ea"/>
              </a:rPr>
              <a:t>I MENO ESPERTI MOSTRANO UN'ELEVATA ATTIVAZIONE DELLA CORTECCIA PREFRONTALE (PFC). </a:t>
            </a:r>
          </a:p>
        </p:txBody>
      </p:sp>
      <p:sp>
        <p:nvSpPr>
          <p:cNvPr id="1204" name="CasellaDiTesto 1203">
            <a:extLst>
              <a:ext uri="{FF2B5EF4-FFF2-40B4-BE49-F238E27FC236}">
                <a16:creationId xmlns:a16="http://schemas.microsoft.com/office/drawing/2014/main" id="{8B744F40-88CF-A640-B71B-E71A5111DF52}"/>
              </a:ext>
            </a:extLst>
          </p:cNvPr>
          <p:cNvSpPr txBox="1"/>
          <p:nvPr/>
        </p:nvSpPr>
        <p:spPr>
          <a:xfrm>
            <a:off x="7953428" y="6874162"/>
            <a:ext cx="9286874" cy="224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b="1" dirty="0">
                <a:solidFill>
                  <a:srgbClr val="595959"/>
                </a:solidFill>
                <a:latin typeface="Montserrat ExtraBold" panose="00000900000000000000" pitchFamily="2" charset="0"/>
                <a:ea typeface="+mn-ea"/>
              </a:rPr>
              <a:t>I PIÙ ESPERTI SPOSTANO IL COMPITO CHIRURGICO DA UN CONTROLLO COGNITIVO A UNA RISPOSTA AUTOMATIZZATA, LIBERANDO RISORSE COGNITIVE NELLA PFC</a:t>
            </a:r>
          </a:p>
        </p:txBody>
      </p:sp>
    </p:spTree>
    <p:extLst>
      <p:ext uri="{BB962C8B-B14F-4D97-AF65-F5344CB8AC3E}">
        <p14:creationId xmlns:p14="http://schemas.microsoft.com/office/powerpoint/2010/main" val="86254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00" grpId="0"/>
      <p:bldP spid="1202" grpId="0"/>
      <p:bldP spid="120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010">
          <a:extLst>
            <a:ext uri="{FF2B5EF4-FFF2-40B4-BE49-F238E27FC236}">
              <a16:creationId xmlns:a16="http://schemas.microsoft.com/office/drawing/2014/main" id="{3F8079C9-7AA2-F0EC-833D-E7C0E6031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 descr="Immagine che contiene dipinto, pesca, grafica vettoriale, arte&#10;&#10;Il contenuto generato dall'IA potrebbe non essere corretto.">
            <a:extLst>
              <a:ext uri="{FF2B5EF4-FFF2-40B4-BE49-F238E27FC236}">
                <a16:creationId xmlns:a16="http://schemas.microsoft.com/office/drawing/2014/main" id="{8035E336-5315-40A9-7068-1C80485018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" y="0"/>
            <a:ext cx="18264857" cy="10306051"/>
          </a:xfrm>
          <a:prstGeom prst="rect">
            <a:avLst/>
          </a:prstGeom>
        </p:spPr>
      </p:pic>
      <p:sp>
        <p:nvSpPr>
          <p:cNvPr id="4" name="AutoShape 2" descr="Australian Open 2024: Sinner è il vincitore. Incredibile rimonta in ...">
            <a:extLst>
              <a:ext uri="{FF2B5EF4-FFF2-40B4-BE49-F238E27FC236}">
                <a16:creationId xmlns:a16="http://schemas.microsoft.com/office/drawing/2014/main" id="{FA3B78A4-5738-F1D9-B1AE-B2B4242956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AutoShape 4" descr="Australian Open 2024: Sinner è il vincitore. Incredibile rimonta in ...">
            <a:extLst>
              <a:ext uri="{FF2B5EF4-FFF2-40B4-BE49-F238E27FC236}">
                <a16:creationId xmlns:a16="http://schemas.microsoft.com/office/drawing/2014/main" id="{40D6B98D-F494-1EE1-4EDA-BD2FD11018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AutoShape 6" descr="Tennis: Sinner batte Djokovic e vola in finale a Melbourne">
            <a:extLst>
              <a:ext uri="{FF2B5EF4-FFF2-40B4-BE49-F238E27FC236}">
                <a16:creationId xmlns:a16="http://schemas.microsoft.com/office/drawing/2014/main" id="{968F44C3-925B-35B5-BA21-2178B2DB6B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296400" y="52959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B43AE52-0F07-5F63-E4C0-109A1C29EF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448800" y="5448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AutoShape 2">
            <a:extLst>
              <a:ext uri="{FF2B5EF4-FFF2-40B4-BE49-F238E27FC236}">
                <a16:creationId xmlns:a16="http://schemas.microsoft.com/office/drawing/2014/main" id="{C396BDD0-C611-F99C-B167-4DFF4934A1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601200" y="56007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35A55F03-349F-96D3-BD5E-D9EB73C44DB7}"/>
              </a:ext>
            </a:extLst>
          </p:cNvPr>
          <p:cNvSpPr/>
          <p:nvPr/>
        </p:nvSpPr>
        <p:spPr>
          <a:xfrm>
            <a:off x="-23143" y="2776855"/>
            <a:ext cx="18288000" cy="1228408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5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ea typeface="Arial"/>
                <a:cs typeface="Arial"/>
                <a:sym typeface="Arial"/>
              </a:rPr>
              <a:t>MENTAL ECONOMY TRAINING®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3A7D9B2-3B3C-EAB6-2948-B9496AD97ECD}"/>
              </a:ext>
            </a:extLst>
          </p:cNvPr>
          <p:cNvSpPr/>
          <p:nvPr/>
        </p:nvSpPr>
        <p:spPr>
          <a:xfrm>
            <a:off x="-23143" y="6496367"/>
            <a:ext cx="18287999" cy="1228408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ea typeface="Arial"/>
                <a:cs typeface="Arial"/>
                <a:sym typeface="Arial"/>
              </a:rPr>
              <a:t>LA TECNOLOGIA APPLICATA ALLA</a:t>
            </a:r>
            <a:r>
              <a:rPr kumimoji="0" lang="it-IT" sz="4400" b="1" i="0" u="none" strike="noStrike" kern="0" cap="none" spc="0" normalizeH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ea typeface="Arial"/>
                <a:cs typeface="Arial"/>
                <a:sym typeface="Arial"/>
              </a:rPr>
              <a:t> MENTE</a:t>
            </a:r>
            <a:endParaRPr kumimoji="0" lang="it-IT" sz="4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 ExtraBold" panose="00000900000000000000" pitchFamily="2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835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1A032E77-E35F-A2D2-953A-3454C81B5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286" y="0"/>
            <a:ext cx="18333286" cy="10287000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3279F96F-A542-0168-DA6B-1B8EF2EFF430}"/>
              </a:ext>
            </a:extLst>
          </p:cNvPr>
          <p:cNvSpPr/>
          <p:nvPr/>
        </p:nvSpPr>
        <p:spPr>
          <a:xfrm>
            <a:off x="-4474" y="7274256"/>
            <a:ext cx="18257838" cy="315085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05E7937-24D8-310E-FC89-42264F1F7845}"/>
              </a:ext>
            </a:extLst>
          </p:cNvPr>
          <p:cNvSpPr/>
          <p:nvPr/>
        </p:nvSpPr>
        <p:spPr>
          <a:xfrm>
            <a:off x="0" y="-114301"/>
            <a:ext cx="18257838" cy="315085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083" name="Google Shape;1083;p19"/>
          <p:cNvPicPr preferRelativeResize="0"/>
          <p:nvPr/>
        </p:nvPicPr>
        <p:blipFill rotWithShape="1">
          <a:blip r:embed="rId4">
            <a:alphaModFix/>
          </a:blip>
          <a:srcRect t="3987" r="232" b="4176"/>
          <a:stretch/>
        </p:blipFill>
        <p:spPr>
          <a:xfrm>
            <a:off x="4367213" y="0"/>
            <a:ext cx="4776787" cy="291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19"/>
          <p:cNvPicPr preferRelativeResize="0"/>
          <p:nvPr/>
        </p:nvPicPr>
        <p:blipFill rotWithShape="1">
          <a:blip r:embed="rId5">
            <a:alphaModFix/>
          </a:blip>
          <a:srcRect t="4925" r="373" b="5344"/>
          <a:stretch/>
        </p:blipFill>
        <p:spPr>
          <a:xfrm>
            <a:off x="9144000" y="0"/>
            <a:ext cx="4838700" cy="291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19"/>
          <p:cNvPicPr preferRelativeResize="0"/>
          <p:nvPr/>
        </p:nvPicPr>
        <p:blipFill rotWithShape="1">
          <a:blip r:embed="rId6">
            <a:alphaModFix/>
          </a:blip>
          <a:srcRect t="3484" r="240" b="7792"/>
          <a:stretch/>
        </p:blipFill>
        <p:spPr>
          <a:xfrm>
            <a:off x="0" y="7375525"/>
            <a:ext cx="4367213" cy="291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19"/>
          <p:cNvPicPr preferRelativeResize="0"/>
          <p:nvPr/>
        </p:nvPicPr>
        <p:blipFill rotWithShape="1">
          <a:blip r:embed="rId7">
            <a:alphaModFix/>
          </a:blip>
          <a:srcRect t="4906" r="187" b="5076"/>
          <a:stretch/>
        </p:blipFill>
        <p:spPr>
          <a:xfrm>
            <a:off x="13982700" y="0"/>
            <a:ext cx="4305300" cy="291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19"/>
          <p:cNvPicPr preferRelativeResize="0"/>
          <p:nvPr/>
        </p:nvPicPr>
        <p:blipFill rotWithShape="1">
          <a:blip r:embed="rId8">
            <a:alphaModFix/>
          </a:blip>
          <a:srcRect r="555" b="708"/>
          <a:stretch/>
        </p:blipFill>
        <p:spPr>
          <a:xfrm>
            <a:off x="4367213" y="7375525"/>
            <a:ext cx="5176837" cy="291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19"/>
          <p:cNvPicPr preferRelativeResize="0"/>
          <p:nvPr/>
        </p:nvPicPr>
        <p:blipFill rotWithShape="1">
          <a:blip r:embed="rId9">
            <a:alphaModFix/>
          </a:blip>
          <a:srcRect t="15887" r="239" b="159"/>
          <a:stretch/>
        </p:blipFill>
        <p:spPr>
          <a:xfrm>
            <a:off x="9544050" y="7375525"/>
            <a:ext cx="4616450" cy="291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19"/>
          <p:cNvPicPr preferRelativeResize="0"/>
          <p:nvPr/>
        </p:nvPicPr>
        <p:blipFill rotWithShape="1">
          <a:blip r:embed="rId10">
            <a:alphaModFix/>
          </a:blip>
          <a:srcRect l="10130" r="10366" b="446"/>
          <a:stretch/>
        </p:blipFill>
        <p:spPr>
          <a:xfrm>
            <a:off x="14160500" y="7375525"/>
            <a:ext cx="4127500" cy="291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1" name="Google Shape;1091;p19"/>
          <p:cNvSpPr txBox="1"/>
          <p:nvPr/>
        </p:nvSpPr>
        <p:spPr>
          <a:xfrm>
            <a:off x="2634019" y="3536941"/>
            <a:ext cx="12351224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MENTAL ECONOMY TRAINING®   (MET®) 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 ExtraBold" panose="00000900000000000000" pitchFamily="2" charset="0"/>
              <a:cs typeface="Arial"/>
              <a:sym typeface="Arial"/>
            </a:endParaRPr>
          </a:p>
        </p:txBody>
      </p:sp>
      <p:sp>
        <p:nvSpPr>
          <p:cNvPr id="2" name="object 20">
            <a:extLst>
              <a:ext uri="{FF2B5EF4-FFF2-40B4-BE49-F238E27FC236}">
                <a16:creationId xmlns:a16="http://schemas.microsoft.com/office/drawing/2014/main" id="{17EE7F38-DBC7-42D2-50EE-A792478F17F8}"/>
              </a:ext>
            </a:extLst>
          </p:cNvPr>
          <p:cNvSpPr/>
          <p:nvPr/>
        </p:nvSpPr>
        <p:spPr>
          <a:xfrm>
            <a:off x="0" y="5443"/>
            <a:ext cx="4367213" cy="29060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C8758AE-92F5-5731-F60C-20C9606541A4}"/>
              </a:ext>
            </a:extLst>
          </p:cNvPr>
          <p:cNvSpPr/>
          <p:nvPr/>
        </p:nvSpPr>
        <p:spPr>
          <a:xfrm>
            <a:off x="-37724" y="4975635"/>
            <a:ext cx="18333286" cy="1620545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90" name="Google Shape;1090;p19"/>
          <p:cNvSpPr txBox="1"/>
          <p:nvPr/>
        </p:nvSpPr>
        <p:spPr>
          <a:xfrm>
            <a:off x="-22643" y="5213060"/>
            <a:ext cx="18333286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SOFTWARE, HARDWARE </a:t>
            </a:r>
            <a:r>
              <a:rPr lang="it-IT" sz="3200" b="1" dirty="0">
                <a:solidFill>
                  <a:srgbClr val="000000">
                    <a:lumMod val="65000"/>
                    <a:lumOff val="35000"/>
                  </a:srgbClr>
                </a:solidFill>
                <a:latin typeface="Montserrat ExtraBold" panose="00000900000000000000" pitchFamily="2" charset="0"/>
                <a:sym typeface="Montserrat"/>
              </a:rPr>
              <a:t>ED ALGORITMI IN GRADO DI OGGETTIVARE ED INTEGRARE </a:t>
            </a:r>
          </a:p>
          <a:p>
            <a:pPr lvl="0" algn="ctr">
              <a:lnSpc>
                <a:spcPct val="120000"/>
              </a:lnSpc>
            </a:pPr>
            <a:r>
              <a:rPr lang="it-IT" sz="3200" b="1" dirty="0">
                <a:solidFill>
                  <a:srgbClr val="000000">
                    <a:lumMod val="65000"/>
                    <a:lumOff val="35000"/>
                  </a:srgbClr>
                </a:solidFill>
                <a:latin typeface="Montserrat ExtraBold" panose="00000900000000000000" pitchFamily="2" charset="0"/>
                <a:sym typeface="Montserrat"/>
              </a:rPr>
              <a:t>TRA DI LORO PERFORMANCE MENTALI E DISPENDIO ENERGETICO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2" grpId="0" animBg="1"/>
      <p:bldP spid="3" grpId="0" animBg="1"/>
      <p:bldP spid="10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>
          <a:extLst>
            <a:ext uri="{FF2B5EF4-FFF2-40B4-BE49-F238E27FC236}">
              <a16:creationId xmlns:a16="http://schemas.microsoft.com/office/drawing/2014/main" id="{667EEF58-FCAB-F912-36BB-7C6D46359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74C6C2B1-DDF3-DE57-F8CF-A2D71DCDB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333286" cy="10287000"/>
          </a:xfrm>
          <a:prstGeom prst="rect">
            <a:avLst/>
          </a:prstGeom>
        </p:spPr>
      </p:pic>
      <p:pic>
        <p:nvPicPr>
          <p:cNvPr id="3" name="Google Shape;1097;p20">
            <a:extLst>
              <a:ext uri="{FF2B5EF4-FFF2-40B4-BE49-F238E27FC236}">
                <a16:creationId xmlns:a16="http://schemas.microsoft.com/office/drawing/2014/main" id="{2D58AE20-470E-99FD-3357-84B6A65A2F8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/>
          <a:srcRect t="17513" b="15625"/>
          <a:stretch>
            <a:fillRect/>
          </a:stretch>
        </p:blipFill>
        <p:spPr>
          <a:xfrm>
            <a:off x="888298" y="1059366"/>
            <a:ext cx="16511404" cy="8168267"/>
          </a:xfrm>
          <a:prstGeom prst="rect">
            <a:avLst/>
          </a:prstGeom>
          <a:blipFill>
            <a:blip r:embed="rId5"/>
            <a:stretch>
              <a:fillRect l="-10220" t="-156144" r="-263032" b="-61971"/>
            </a:stretch>
          </a:blipFill>
          <a:ln w="38100">
            <a:solidFill>
              <a:schemeClr val="accent6"/>
            </a:solidFill>
          </a:ln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41E1AFD9-029E-4CF0-47B9-C43F61632A4F}"/>
              </a:ext>
            </a:extLst>
          </p:cNvPr>
          <p:cNvSpPr txBox="1"/>
          <p:nvPr/>
        </p:nvSpPr>
        <p:spPr>
          <a:xfrm>
            <a:off x="5376403" y="7940615"/>
            <a:ext cx="6437056" cy="8047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  <a:p>
            <a:pPr marL="0" marR="0" lvl="0" indent="0" algn="ctr" defTabSz="914445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3600" b="0" i="0" u="none" strike="noStrike" kern="1200" cap="none" spc="8" normalizeH="0" baseline="0" noProof="0" dirty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sym typeface="Arial"/>
              </a:rPr>
              <a:t> </a:t>
            </a:r>
            <a:r>
              <a:rPr kumimoji="0" lang="it-IT" sz="3600" b="0" i="0" u="none" strike="noStrike" kern="1200" cap="none" spc="8" normalizeH="0" baseline="0" noProof="0" dirty="0" err="1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Monda" panose="020B0604020202020204" charset="0"/>
                <a:ea typeface="+mn-ea"/>
                <a:cs typeface="Monda" panose="020B0604020202020204" charset="0"/>
                <a:sym typeface="Arial"/>
              </a:rPr>
              <a:t>Mental</a:t>
            </a:r>
            <a:r>
              <a:rPr kumimoji="0" lang="it-IT" sz="3600" b="0" i="0" u="none" strike="noStrike" kern="1200" cap="none" spc="8" normalizeH="0" baseline="0" noProof="0" dirty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Monda" panose="020B0604020202020204" charset="0"/>
                <a:ea typeface="+mn-ea"/>
                <a:cs typeface="Monda" panose="020B0604020202020204" charset="0"/>
                <a:sym typeface="Arial"/>
              </a:rPr>
              <a:t> Economy Gym®</a:t>
            </a:r>
            <a:endParaRPr kumimoji="0" lang="en-US" sz="3600" b="0" i="0" u="none" strike="noStrike" kern="1200" cap="none" spc="8" normalizeH="0" baseline="0" noProof="0" dirty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latin typeface="Monda" panose="020B0604020202020204" charset="0"/>
              <a:ea typeface="+mn-ea"/>
              <a:cs typeface="Monda" panose="020B0604020202020204" charset="0"/>
              <a:sym typeface="Arial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5A93118-7D6D-9EDE-5529-02246F7E1078}"/>
              </a:ext>
            </a:extLst>
          </p:cNvPr>
          <p:cNvSpPr txBox="1"/>
          <p:nvPr/>
        </p:nvSpPr>
        <p:spPr>
          <a:xfrm>
            <a:off x="4029736" y="1695529"/>
            <a:ext cx="9902646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LA PRIMA PALESTRA MENTALE</a:t>
            </a:r>
          </a:p>
        </p:txBody>
      </p:sp>
    </p:spTree>
    <p:extLst>
      <p:ext uri="{BB962C8B-B14F-4D97-AF65-F5344CB8AC3E}">
        <p14:creationId xmlns:p14="http://schemas.microsoft.com/office/powerpoint/2010/main" val="336852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>
          <a:extLst>
            <a:ext uri="{FF2B5EF4-FFF2-40B4-BE49-F238E27FC236}">
              <a16:creationId xmlns:a16="http://schemas.microsoft.com/office/drawing/2014/main" id="{F200B9B9-66B2-9B4E-A74B-E9805FEC8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AE83CDB9-39E3-7377-E0AC-BBF4045943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89" t="-103" b="8792"/>
          <a:stretch>
            <a:fillRect/>
          </a:stretch>
        </p:blipFill>
        <p:spPr>
          <a:xfrm>
            <a:off x="0" y="-167951"/>
            <a:ext cx="18333286" cy="10471647"/>
          </a:xfrm>
          <a:prstGeom prst="rect">
            <a:avLst/>
          </a:prstGeom>
        </p:spPr>
      </p:pic>
      <p:sp>
        <p:nvSpPr>
          <p:cNvPr id="1016" name="Google Shape;1016;p12">
            <a:extLst>
              <a:ext uri="{FF2B5EF4-FFF2-40B4-BE49-F238E27FC236}">
                <a16:creationId xmlns:a16="http://schemas.microsoft.com/office/drawing/2014/main" id="{7C56D894-4192-F28F-D421-4E7556C4BFB7}"/>
              </a:ext>
            </a:extLst>
          </p:cNvPr>
          <p:cNvSpPr txBox="1"/>
          <p:nvPr/>
        </p:nvSpPr>
        <p:spPr>
          <a:xfrm>
            <a:off x="5498556" y="1435116"/>
            <a:ext cx="971886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tabLst/>
              <a:defRPr/>
            </a:pPr>
            <a:r>
              <a: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da" panose="020B0604020202020204" charset="0"/>
                <a:ea typeface="Montserrat"/>
                <a:cs typeface="Monda" panose="020B0604020202020204" charset="0"/>
                <a:sym typeface="Montserrat"/>
              </a:rPr>
              <a:t> </a:t>
            </a:r>
            <a:r>
              <a: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Montserrat"/>
                <a:cs typeface="Monda" panose="020B0604020202020204" charset="0"/>
                <a:sym typeface="Montserrat"/>
              </a:rPr>
              <a:t>RAGGIUNGIMENTO DEL TARGET  </a:t>
            </a:r>
            <a:endParaRPr kumimoji="0" lang="en-US" sz="320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ExtraBold" panose="00000900000000000000" pitchFamily="2" charset="0"/>
              <a:cs typeface="Monda" panose="020B0604020202020204" charset="0"/>
              <a:sym typeface="Arial"/>
            </a:endParaRPr>
          </a:p>
        </p:txBody>
      </p:sp>
      <p:sp>
        <p:nvSpPr>
          <p:cNvPr id="5" name="Google Shape;1016;p12">
            <a:extLst>
              <a:ext uri="{FF2B5EF4-FFF2-40B4-BE49-F238E27FC236}">
                <a16:creationId xmlns:a16="http://schemas.microsoft.com/office/drawing/2014/main" id="{441650E8-4840-E47D-4879-01E01CC74CB7}"/>
              </a:ext>
            </a:extLst>
          </p:cNvPr>
          <p:cNvSpPr txBox="1"/>
          <p:nvPr/>
        </p:nvSpPr>
        <p:spPr>
          <a:xfrm>
            <a:off x="9866606" y="9342727"/>
            <a:ext cx="592359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00" eaLnBrk="1" fontAlgn="auto" latinLnBrk="0" hangingPunct="1">
              <a:lnSpc>
                <a:spcPct val="150000"/>
              </a:lnSpc>
              <a:buClr>
                <a:srgbClr val="FFFFFF"/>
              </a:buClr>
              <a:buSzPts val="2800"/>
              <a:buFont typeface="Montserrat"/>
              <a:buNone/>
              <a:tabLst/>
              <a:defRPr sz="2800">
                <a:solidFill>
                  <a:srgbClr val="595959"/>
                </a:solidFill>
                <a:latin typeface="Montserrat ExtraBold" panose="00000900000000000000" pitchFamily="2" charset="0"/>
                <a:ea typeface="Montserrat"/>
                <a:cs typeface="Monda" panose="020B0604020202020204" charset="0"/>
              </a:defRPr>
            </a:lvl1pPr>
          </a:lstStyle>
          <a:p>
            <a:r>
              <a:rPr lang="en-US" sz="3200" dirty="0">
                <a:sym typeface="Montserrat"/>
              </a:rPr>
              <a:t>LO PAGHERESTE 60 EURO?  </a:t>
            </a:r>
          </a:p>
        </p:txBody>
      </p:sp>
      <p:sp>
        <p:nvSpPr>
          <p:cNvPr id="2" name="Google Shape;1016;p12">
            <a:extLst>
              <a:ext uri="{FF2B5EF4-FFF2-40B4-BE49-F238E27FC236}">
                <a16:creationId xmlns:a16="http://schemas.microsoft.com/office/drawing/2014/main" id="{E7E54BC0-89CC-AC0E-3E99-23099AE7C989}"/>
              </a:ext>
            </a:extLst>
          </p:cNvPr>
          <p:cNvSpPr txBox="1"/>
          <p:nvPr/>
        </p:nvSpPr>
        <p:spPr>
          <a:xfrm>
            <a:off x="1382144" y="1464135"/>
            <a:ext cx="4008721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defTabSz="914400" eaLnBrk="1" fontAlgn="auto" latinLnBrk="0" hangingPunct="1">
              <a:buSzPts val="2800"/>
              <a:buFont typeface="Arial"/>
              <a:buNone/>
              <a:tabLst/>
              <a:defRPr/>
            </a:pPr>
            <a:r>
              <a:rPr lang="en-US" sz="4400" b="1" dirty="0">
                <a:solidFill>
                  <a:schemeClr val="accent6"/>
                </a:solidFill>
                <a:latin typeface="Montserrat ExtraBold" panose="00000900000000000000" pitchFamily="2" charset="0"/>
                <a:sym typeface="Montserrat"/>
              </a:rPr>
              <a:t>EFFICACIA</a:t>
            </a:r>
            <a:endParaRPr lang="en-US" sz="6000" b="1" dirty="0">
              <a:solidFill>
                <a:schemeClr val="accent6"/>
              </a:solidFill>
              <a:latin typeface="Montserrat ExtraBold" panose="00000900000000000000" pitchFamily="2" charset="0"/>
              <a:sym typeface="Montserrat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76AA3C4-66D2-0C45-C3AB-42BA7FE0EB96}"/>
              </a:ext>
            </a:extLst>
          </p:cNvPr>
          <p:cNvSpPr txBox="1"/>
          <p:nvPr/>
        </p:nvSpPr>
        <p:spPr>
          <a:xfrm>
            <a:off x="1157748" y="207175"/>
            <a:ext cx="15972503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r>
              <a:rPr lang="it-IT" dirty="0"/>
              <a:t>CURARSI PIÙ DELL’EFFICIENZA CHE DELL’EFFICACIA </a:t>
            </a:r>
          </a:p>
        </p:txBody>
      </p:sp>
      <p:sp>
        <p:nvSpPr>
          <p:cNvPr id="6" name="Google Shape;1016;p12">
            <a:extLst>
              <a:ext uri="{FF2B5EF4-FFF2-40B4-BE49-F238E27FC236}">
                <a16:creationId xmlns:a16="http://schemas.microsoft.com/office/drawing/2014/main" id="{C6DC19D3-2773-A8AD-F90C-9F207C53ED73}"/>
              </a:ext>
            </a:extLst>
          </p:cNvPr>
          <p:cNvSpPr txBox="1"/>
          <p:nvPr/>
        </p:nvSpPr>
        <p:spPr>
          <a:xfrm>
            <a:off x="5502607" y="2213596"/>
            <a:ext cx="14188076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tabLst/>
              <a:defRPr/>
            </a:pPr>
            <a:r>
              <a:rPr kumimoji="0" lang="it-IT" sz="32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da" panose="020B0604020202020204" charset="0"/>
                <a:ea typeface="Montserrat"/>
                <a:cs typeface="Monda" panose="020B0604020202020204" charset="0"/>
                <a:sym typeface="Montserrat"/>
              </a:rPr>
              <a:t> </a:t>
            </a:r>
            <a:r>
              <a:rPr lang="it-IT" sz="3200" b="1" noProof="0" dirty="0">
                <a:solidFill>
                  <a:srgbClr val="595959"/>
                </a:solidFill>
                <a:latin typeface="Montserrat ExtraBold" panose="00000900000000000000" pitchFamily="2" charset="0"/>
                <a:ea typeface="Montserrat"/>
                <a:cs typeface="Monda" panose="020B0604020202020204" charset="0"/>
                <a:sym typeface="Montserrat"/>
              </a:rPr>
              <a:t>RAGGIUNGIMENTO DEL TARGET CON UN</a:t>
            </a:r>
            <a:r>
              <a:rPr lang="it-IT" sz="3200" b="1" dirty="0">
                <a:solidFill>
                  <a:srgbClr val="595959"/>
                </a:solidFill>
                <a:latin typeface="Montserrat ExtraBold" panose="00000900000000000000" pitchFamily="2" charset="0"/>
                <a:ea typeface="Montserrat"/>
                <a:cs typeface="Monda" panose="020B0604020202020204" charset="0"/>
                <a:sym typeface="Montserrat"/>
              </a:rPr>
              <a:t> BASSO COSTO</a:t>
            </a:r>
            <a:endParaRPr kumimoji="0" lang="it-IT" sz="32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ExtraBold" panose="00000900000000000000" pitchFamily="2" charset="0"/>
              <a:cs typeface="Monda" panose="020B0604020202020204" charset="0"/>
              <a:sym typeface="Arial"/>
            </a:endParaRPr>
          </a:p>
        </p:txBody>
      </p:sp>
      <p:sp>
        <p:nvSpPr>
          <p:cNvPr id="9" name="Google Shape;1016;p12">
            <a:extLst>
              <a:ext uri="{FF2B5EF4-FFF2-40B4-BE49-F238E27FC236}">
                <a16:creationId xmlns:a16="http://schemas.microsoft.com/office/drawing/2014/main" id="{9F19740C-FD24-1558-3249-199F17D7AFA1}"/>
              </a:ext>
            </a:extLst>
          </p:cNvPr>
          <p:cNvSpPr txBox="1"/>
          <p:nvPr/>
        </p:nvSpPr>
        <p:spPr>
          <a:xfrm>
            <a:off x="1382144" y="2028930"/>
            <a:ext cx="414115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defTabSz="914400" eaLnBrk="1" fontAlgn="auto" latinLnBrk="0" hangingPunct="1">
              <a:buSzPts val="2800"/>
              <a:buFont typeface="Arial"/>
              <a:buNone/>
              <a:tabLst/>
              <a:defRPr/>
            </a:pPr>
            <a:r>
              <a:rPr lang="en-US" sz="4400" b="1" dirty="0">
                <a:solidFill>
                  <a:schemeClr val="accent6"/>
                </a:solidFill>
                <a:latin typeface="Montserrat ExtraBold" panose="00000900000000000000" pitchFamily="2" charset="0"/>
                <a:sym typeface="Montserrat"/>
              </a:rPr>
              <a:t>EFFICIENZA</a:t>
            </a:r>
            <a:r>
              <a:rPr lang="en-US" sz="6000" b="1" dirty="0">
                <a:solidFill>
                  <a:schemeClr val="accent6"/>
                </a:solidFill>
                <a:latin typeface="Montserrat ExtraBold" panose="00000900000000000000" pitchFamily="2" charset="0"/>
                <a:sym typeface="Montserrat"/>
              </a:rPr>
              <a:t> </a:t>
            </a:r>
          </a:p>
        </p:txBody>
      </p:sp>
      <p:pic>
        <p:nvPicPr>
          <p:cNvPr id="11" name="Immagine 10" descr="Immagine che contiene Viso umano, vestiti, persona, interno&#10;&#10;Il contenuto generato dall'IA potrebbe non essere corretto.">
            <a:extLst>
              <a:ext uri="{FF2B5EF4-FFF2-40B4-BE49-F238E27FC236}">
                <a16:creationId xmlns:a16="http://schemas.microsoft.com/office/drawing/2014/main" id="{524703FE-0993-AE6D-5C7D-BDB44E3EA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4570" y="3365649"/>
            <a:ext cx="5977079" cy="5977079"/>
          </a:xfrm>
          <a:prstGeom prst="rect">
            <a:avLst/>
          </a:prstGeom>
          <a:ln w="44450">
            <a:solidFill>
              <a:schemeClr val="accent6"/>
            </a:solidFill>
          </a:ln>
        </p:spPr>
      </p:pic>
      <p:sp>
        <p:nvSpPr>
          <p:cNvPr id="12" name="Google Shape;1016;p12">
            <a:extLst>
              <a:ext uri="{FF2B5EF4-FFF2-40B4-BE49-F238E27FC236}">
                <a16:creationId xmlns:a16="http://schemas.microsoft.com/office/drawing/2014/main" id="{5BF082A4-EACC-508C-F3E0-296ECED8C16B}"/>
              </a:ext>
            </a:extLst>
          </p:cNvPr>
          <p:cNvSpPr txBox="1"/>
          <p:nvPr/>
        </p:nvSpPr>
        <p:spPr>
          <a:xfrm>
            <a:off x="1089765" y="9342727"/>
            <a:ext cx="805423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tabLst/>
              <a:defRPr/>
            </a:pPr>
            <a:r>
              <a:rPr lang="en-US" sz="3200" dirty="0">
                <a:solidFill>
                  <a:srgbClr val="595959"/>
                </a:solidFill>
                <a:latin typeface="Montserrat ExtraBold" panose="00000900000000000000" pitchFamily="2" charset="0"/>
                <a:ea typeface="Montserrat"/>
                <a:cs typeface="Monda" panose="020B0604020202020204" charset="0"/>
                <a:sym typeface="Montserrat"/>
              </a:rPr>
              <a:t>C’È BISOGNO URGENTE DI UN CAFFÈ</a:t>
            </a:r>
          </a:p>
        </p:txBody>
      </p:sp>
      <p:pic>
        <p:nvPicPr>
          <p:cNvPr id="14" name="Immagine 13" descr="Immagine che contiene tazza di caffè, bevanda, Stoviglie, caffè&#10;&#10;Il contenuto generato dall'IA potrebbe non essere corretto.">
            <a:extLst>
              <a:ext uri="{FF2B5EF4-FFF2-40B4-BE49-F238E27FC236}">
                <a16:creationId xmlns:a16="http://schemas.microsoft.com/office/drawing/2014/main" id="{FF0D57F3-301F-D5B7-2471-C97038F40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3119" y="3365648"/>
            <a:ext cx="5977079" cy="5977079"/>
          </a:xfrm>
          <a:prstGeom prst="rect">
            <a:avLst/>
          </a:prstGeom>
          <a:ln w="44450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118438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6" grpId="0"/>
      <p:bldP spid="5" grpId="0"/>
      <p:bldP spid="2" grpId="0"/>
      <p:bldP spid="6" grpId="0"/>
      <p:bldP spid="9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30">
          <a:extLst>
            <a:ext uri="{FF2B5EF4-FFF2-40B4-BE49-F238E27FC236}">
              <a16:creationId xmlns:a16="http://schemas.microsoft.com/office/drawing/2014/main" id="{67DDE9DA-4F43-A178-B908-6D5F0D5D4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418F6BE1-1BCA-0AFF-A897-B18981B027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66" t="-1" b="18467"/>
          <a:stretch>
            <a:fillRect/>
          </a:stretch>
        </p:blipFill>
        <p:spPr>
          <a:xfrm>
            <a:off x="-67929" y="0"/>
            <a:ext cx="18333286" cy="10287000"/>
          </a:xfrm>
          <a:prstGeom prst="rect">
            <a:avLst/>
          </a:prstGeom>
        </p:spPr>
      </p:pic>
      <p:sp>
        <p:nvSpPr>
          <p:cNvPr id="1236" name="Google Shape;1236;p32">
            <a:extLst>
              <a:ext uri="{FF2B5EF4-FFF2-40B4-BE49-F238E27FC236}">
                <a16:creationId xmlns:a16="http://schemas.microsoft.com/office/drawing/2014/main" id="{44DA0B2E-C04F-3B7E-7ECD-9B052699568D}"/>
              </a:ext>
            </a:extLst>
          </p:cNvPr>
          <p:cNvSpPr txBox="1"/>
          <p:nvPr/>
        </p:nvSpPr>
        <p:spPr>
          <a:xfrm>
            <a:off x="3749783" y="325024"/>
            <a:ext cx="10788434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Montserrat"/>
              </a:rPr>
              <a:t>MENTAL ECONOMY TRAINING®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032EB76-5A4B-6381-828A-6F73D466B7E6}"/>
              </a:ext>
            </a:extLst>
          </p:cNvPr>
          <p:cNvSpPr/>
          <p:nvPr/>
        </p:nvSpPr>
        <p:spPr>
          <a:xfrm>
            <a:off x="904232" y="2405180"/>
            <a:ext cx="16964667" cy="738665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38" name="Google Shape;1238;p32">
            <a:extLst>
              <a:ext uri="{FF2B5EF4-FFF2-40B4-BE49-F238E27FC236}">
                <a16:creationId xmlns:a16="http://schemas.microsoft.com/office/drawing/2014/main" id="{1543C80E-1F65-A054-66E7-831BB7152C34}"/>
              </a:ext>
            </a:extLst>
          </p:cNvPr>
          <p:cNvSpPr txBox="1"/>
          <p:nvPr/>
        </p:nvSpPr>
        <p:spPr>
          <a:xfrm>
            <a:off x="810914" y="2574685"/>
            <a:ext cx="16666172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RISULTATO VS DISPENDIO ENERGETICO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 ExtraBold" panose="00000900000000000000" pitchFamily="2" charset="0"/>
              <a:cs typeface="Arial"/>
              <a:sym typeface="Arial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F7611C9-0A92-7E9E-F8B6-710F770668A6}"/>
              </a:ext>
            </a:extLst>
          </p:cNvPr>
          <p:cNvSpPr/>
          <p:nvPr/>
        </p:nvSpPr>
        <p:spPr>
          <a:xfrm>
            <a:off x="-45286" y="1342334"/>
            <a:ext cx="18333286" cy="766768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 ExtraBold" panose="00000900000000000000" pitchFamily="2" charset="0"/>
                <a:ea typeface="Arial"/>
                <a:cs typeface="Arial"/>
                <a:sym typeface="Montserrat"/>
              </a:rPr>
              <a:t>I VANTAGGI DELLA TECNOLOGIA APPLICATA ALLA SFERA MENTALE  </a:t>
            </a:r>
          </a:p>
        </p:txBody>
      </p:sp>
      <p:sp>
        <p:nvSpPr>
          <p:cNvPr id="4" name="Google Shape;1131;p23">
            <a:extLst>
              <a:ext uri="{FF2B5EF4-FFF2-40B4-BE49-F238E27FC236}">
                <a16:creationId xmlns:a16="http://schemas.microsoft.com/office/drawing/2014/main" id="{0C4FADD6-201A-3562-DE93-5649C5632B44}"/>
              </a:ext>
            </a:extLst>
          </p:cNvPr>
          <p:cNvSpPr txBox="1"/>
          <p:nvPr/>
        </p:nvSpPr>
        <p:spPr>
          <a:xfrm>
            <a:off x="1940379" y="8794676"/>
            <a:ext cx="5806815" cy="8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926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Montserrat"/>
              </a:rPr>
              <a:t>BASSA  NEURAL EFFICIENCY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sp>
        <p:nvSpPr>
          <p:cNvPr id="8" name="Google Shape;1134;p23">
            <a:extLst>
              <a:ext uri="{FF2B5EF4-FFF2-40B4-BE49-F238E27FC236}">
                <a16:creationId xmlns:a16="http://schemas.microsoft.com/office/drawing/2014/main" id="{6B0399A3-8C44-631E-A3D9-A014786E9928}"/>
              </a:ext>
            </a:extLst>
          </p:cNvPr>
          <p:cNvSpPr txBox="1"/>
          <p:nvPr/>
        </p:nvSpPr>
        <p:spPr>
          <a:xfrm>
            <a:off x="11190439" y="8794677"/>
            <a:ext cx="5486400" cy="891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 defTabSz="914445" eaLnBrk="1" fontAlgn="auto" latinLnBrk="0" hangingPunct="1">
              <a:lnSpc>
                <a:spcPct val="192694"/>
              </a:lnSpc>
              <a:buSzTx/>
              <a:buFontTx/>
              <a:buNone/>
              <a:tabLst/>
              <a:defRPr kumimoji="0" sz="3000" b="1" kern="1200" spc="0" normalizeH="0" baseline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defRPr>
            </a:lvl1pPr>
          </a:lstStyle>
          <a:p>
            <a:pPr marL="0" marR="0" lvl="0" indent="0" algn="ctr" defTabSz="914445" rtl="0" eaLnBrk="1" fontAlgn="auto" latinLnBrk="0" hangingPunct="1">
              <a:lnSpc>
                <a:spcPct val="1926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Montserrat"/>
              </a:rPr>
              <a:t>ALTA  NEURAL EFFICIENCY  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pic>
        <p:nvPicPr>
          <p:cNvPr id="14" name="Google Shape;1129;p23">
            <a:extLst>
              <a:ext uri="{FF2B5EF4-FFF2-40B4-BE49-F238E27FC236}">
                <a16:creationId xmlns:a16="http://schemas.microsoft.com/office/drawing/2014/main" id="{AA8EE55A-737A-58CA-6EE2-A28C9996045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9586" r="11835" b="319"/>
          <a:stretch/>
        </p:blipFill>
        <p:spPr>
          <a:xfrm>
            <a:off x="402772" y="3713168"/>
            <a:ext cx="8326439" cy="5282294"/>
          </a:xfrm>
          <a:prstGeom prst="rect">
            <a:avLst/>
          </a:prstGeom>
          <a:noFill/>
          <a:ln w="47625">
            <a:solidFill>
              <a:schemeClr val="accent6"/>
            </a:solidFill>
          </a:ln>
        </p:spPr>
      </p:pic>
      <p:pic>
        <p:nvPicPr>
          <p:cNvPr id="15" name="Google Shape;1133;p23">
            <a:extLst>
              <a:ext uri="{FF2B5EF4-FFF2-40B4-BE49-F238E27FC236}">
                <a16:creationId xmlns:a16="http://schemas.microsoft.com/office/drawing/2014/main" id="{668BE8ED-175D-817B-2D71-2B6E5FE6CC5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r="9636" b="163"/>
          <a:stretch/>
        </p:blipFill>
        <p:spPr>
          <a:xfrm>
            <a:off x="9558794" y="3757163"/>
            <a:ext cx="8090807" cy="5194301"/>
          </a:xfrm>
          <a:prstGeom prst="rect">
            <a:avLst/>
          </a:prstGeom>
          <a:noFill/>
          <a:ln w="47625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799398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38" grpId="0"/>
      <p:bldP spid="2" grpId="0" animBg="1"/>
      <p:bldP spid="4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010">
          <a:extLst>
            <a:ext uri="{FF2B5EF4-FFF2-40B4-BE49-F238E27FC236}">
              <a16:creationId xmlns:a16="http://schemas.microsoft.com/office/drawing/2014/main" id="{4E184633-CDD9-BB37-B9F3-EC81A0485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 descr="Immagine che contiene dipinto, pesca, grafica vettoriale, arte&#10;&#10;Il contenuto generato dall'IA potrebbe non essere corretto.">
            <a:extLst>
              <a:ext uri="{FF2B5EF4-FFF2-40B4-BE49-F238E27FC236}">
                <a16:creationId xmlns:a16="http://schemas.microsoft.com/office/drawing/2014/main" id="{BD1A8CE0-7DEC-BA8C-8279-92908AF48F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" y="0"/>
            <a:ext cx="18264857" cy="10306051"/>
          </a:xfrm>
          <a:prstGeom prst="rect">
            <a:avLst/>
          </a:prstGeom>
        </p:spPr>
      </p:pic>
      <p:sp>
        <p:nvSpPr>
          <p:cNvPr id="4" name="AutoShape 2" descr="Australian Open 2024: Sinner è il vincitore. Incredibile rimonta in ...">
            <a:extLst>
              <a:ext uri="{FF2B5EF4-FFF2-40B4-BE49-F238E27FC236}">
                <a16:creationId xmlns:a16="http://schemas.microsoft.com/office/drawing/2014/main" id="{237C2A5B-95B3-7FF4-5508-EA4E234156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AutoShape 4" descr="Australian Open 2024: Sinner è il vincitore. Incredibile rimonta in ...">
            <a:extLst>
              <a:ext uri="{FF2B5EF4-FFF2-40B4-BE49-F238E27FC236}">
                <a16:creationId xmlns:a16="http://schemas.microsoft.com/office/drawing/2014/main" id="{BECC4253-DBA6-2BAE-FE80-142F3F515E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AutoShape 6" descr="Tennis: Sinner batte Djokovic e vola in finale a Melbourne">
            <a:extLst>
              <a:ext uri="{FF2B5EF4-FFF2-40B4-BE49-F238E27FC236}">
                <a16:creationId xmlns:a16="http://schemas.microsoft.com/office/drawing/2014/main" id="{D7C0AB47-977E-9B79-8907-8C5FB8853D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296400" y="52959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8524F8B9-EC0B-E2F7-6367-6F384FC8F1D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448800" y="5448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AutoShape 2">
            <a:extLst>
              <a:ext uri="{FF2B5EF4-FFF2-40B4-BE49-F238E27FC236}">
                <a16:creationId xmlns:a16="http://schemas.microsoft.com/office/drawing/2014/main" id="{629B0AB5-397A-72AD-0E17-F0D26832FD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601200" y="56007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B605AB7-8ED3-E30F-57A9-49A59BF84F3C}"/>
              </a:ext>
            </a:extLst>
          </p:cNvPr>
          <p:cNvSpPr/>
          <p:nvPr/>
        </p:nvSpPr>
        <p:spPr>
          <a:xfrm>
            <a:off x="-23143" y="2776855"/>
            <a:ext cx="18288000" cy="1228408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5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ea typeface="Arial"/>
                <a:cs typeface="Arial"/>
                <a:sym typeface="Arial"/>
              </a:rPr>
              <a:t>MENTAL ECONOMY TRAINING®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9AE1BFF-6307-B0F8-2D0A-8B12597D9685}"/>
              </a:ext>
            </a:extLst>
          </p:cNvPr>
          <p:cNvSpPr/>
          <p:nvPr/>
        </p:nvSpPr>
        <p:spPr>
          <a:xfrm>
            <a:off x="-23143" y="6496367"/>
            <a:ext cx="18287999" cy="1228408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ea typeface="Arial"/>
                <a:cs typeface="Arial"/>
                <a:sym typeface="Arial"/>
              </a:rPr>
              <a:t>L’ECOSISTEMA E I CAMPI DI</a:t>
            </a:r>
            <a:r>
              <a:rPr kumimoji="0" lang="it-IT" sz="4400" b="1" i="0" u="none" strike="noStrike" kern="0" cap="none" spc="0" normalizeH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ea typeface="Arial"/>
                <a:cs typeface="Arial"/>
                <a:sym typeface="Arial"/>
              </a:rPr>
              <a:t> APPLICAZIONE</a:t>
            </a:r>
            <a:endParaRPr kumimoji="0" lang="it-IT" sz="4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 ExtraBold" panose="00000900000000000000" pitchFamily="2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01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E5D7B0-0D29-F547-C8D4-CBD6ACEFE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B4CF1C3F-3FA0-CD5E-92DE-DF73EAF91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286" y="17269"/>
            <a:ext cx="18333286" cy="10287000"/>
          </a:xfrm>
          <a:prstGeom prst="rect">
            <a:avLst/>
          </a:prstGeom>
        </p:spPr>
      </p:pic>
      <p:sp>
        <p:nvSpPr>
          <p:cNvPr id="21" name="TextBox 21">
            <a:extLst>
              <a:ext uri="{FF2B5EF4-FFF2-40B4-BE49-F238E27FC236}">
                <a16:creationId xmlns:a16="http://schemas.microsoft.com/office/drawing/2014/main" id="{244E71D7-E37C-1F71-EC09-F31DE5443061}"/>
              </a:ext>
            </a:extLst>
          </p:cNvPr>
          <p:cNvSpPr txBox="1"/>
          <p:nvPr/>
        </p:nvSpPr>
        <p:spPr>
          <a:xfrm>
            <a:off x="693006" y="2500156"/>
            <a:ext cx="8296435" cy="2083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41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L'UNICO CENTRO IN GRADO DI GARANTIRE UNA PRESENZA QUOTIDIANA DI UN TEAM COMPLETO CAPACE DI ASSISTERE ATLETI PROFESSIONISTI E AMATORIALI</a:t>
            </a:r>
          </a:p>
          <a:p>
            <a:pPr marL="0" marR="0" lvl="0" indent="0" algn="ctr" defTabSz="914400" rtl="0" eaLnBrk="1" fontAlgn="auto" latinLnBrk="0" hangingPunct="1">
              <a:lnSpc>
                <a:spcPts val="41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ExtraBold" panose="00000900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430DDF72-DE81-FF13-C5A3-3FA85C5FAA2E}"/>
              </a:ext>
            </a:extLst>
          </p:cNvPr>
          <p:cNvSpPr txBox="1"/>
          <p:nvPr/>
        </p:nvSpPr>
        <p:spPr>
          <a:xfrm>
            <a:off x="2733822" y="320369"/>
            <a:ext cx="12870601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4400" b="1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Open Sauce Bold"/>
              </a:rPr>
              <a:t>FORMULA MEDICINE &amp; MENTAL ECONOMY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C173DB4-40A7-CE7F-EE1C-F501C16B4E1C}"/>
              </a:ext>
            </a:extLst>
          </p:cNvPr>
          <p:cNvSpPr/>
          <p:nvPr/>
        </p:nvSpPr>
        <p:spPr>
          <a:xfrm>
            <a:off x="-45286" y="1404651"/>
            <a:ext cx="18428819" cy="961416"/>
          </a:xfrm>
          <a:prstGeom prst="rect">
            <a:avLst/>
          </a:prstGeom>
          <a:solidFill>
            <a:schemeClr val="tx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1FA70257-FA90-6811-E5D7-7EAA7750998D}"/>
              </a:ext>
            </a:extLst>
          </p:cNvPr>
          <p:cNvSpPr txBox="1"/>
          <p:nvPr/>
        </p:nvSpPr>
        <p:spPr>
          <a:xfrm>
            <a:off x="560429" y="1437440"/>
            <a:ext cx="17442140" cy="8192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altLang="it-IT" sz="40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COMPLETEZZA DEI SERVIZI</a:t>
            </a:r>
          </a:p>
        </p:txBody>
      </p:sp>
      <p:pic>
        <p:nvPicPr>
          <p:cNvPr id="16" name="Picture 5">
            <a:extLst>
              <a:ext uri="{FF2B5EF4-FFF2-40B4-BE49-F238E27FC236}">
                <a16:creationId xmlns:a16="http://schemas.microsoft.com/office/drawing/2014/main" id="{85C109AD-E6D4-9CD0-E517-EA6529C67A5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3134" r="3134"/>
          <a:stretch>
            <a:fillRect/>
          </a:stretch>
        </p:blipFill>
        <p:spPr>
          <a:xfrm>
            <a:off x="636819" y="6231969"/>
            <a:ext cx="4041201" cy="2877889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</p:pic>
      <p:pic>
        <p:nvPicPr>
          <p:cNvPr id="23" name="Picture 8">
            <a:extLst>
              <a:ext uri="{FF2B5EF4-FFF2-40B4-BE49-F238E27FC236}">
                <a16:creationId xmlns:a16="http://schemas.microsoft.com/office/drawing/2014/main" id="{9868865B-5954-62F0-E710-8D36EFD7328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0506" r="10506"/>
          <a:stretch>
            <a:fillRect/>
          </a:stretch>
        </p:blipFill>
        <p:spPr>
          <a:xfrm>
            <a:off x="4948240" y="6231968"/>
            <a:ext cx="4041201" cy="2877889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</p:pic>
      <p:pic>
        <p:nvPicPr>
          <p:cNvPr id="24" name="Picture 10">
            <a:extLst>
              <a:ext uri="{FF2B5EF4-FFF2-40B4-BE49-F238E27FC236}">
                <a16:creationId xmlns:a16="http://schemas.microsoft.com/office/drawing/2014/main" id="{D260E0D6-9200-345F-BA3D-25F1F829B87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t="2510" b="2510"/>
          <a:stretch>
            <a:fillRect/>
          </a:stretch>
        </p:blipFill>
        <p:spPr>
          <a:xfrm>
            <a:off x="9298560" y="6197951"/>
            <a:ext cx="4087747" cy="2911906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</p:pic>
      <p:grpSp>
        <p:nvGrpSpPr>
          <p:cNvPr id="25" name="Group 11">
            <a:extLst>
              <a:ext uri="{FF2B5EF4-FFF2-40B4-BE49-F238E27FC236}">
                <a16:creationId xmlns:a16="http://schemas.microsoft.com/office/drawing/2014/main" id="{C1C53216-9E7C-FEED-A902-3BFE2B3BE83D}"/>
              </a:ext>
            </a:extLst>
          </p:cNvPr>
          <p:cNvGrpSpPr/>
          <p:nvPr/>
        </p:nvGrpSpPr>
        <p:grpSpPr>
          <a:xfrm>
            <a:off x="617352" y="3463669"/>
            <a:ext cx="11861704" cy="6395831"/>
            <a:chOff x="-2125339" y="1450759"/>
            <a:chExt cx="8729876" cy="8527783"/>
          </a:xfrm>
        </p:grpSpPr>
        <p:sp>
          <p:nvSpPr>
            <p:cNvPr id="26" name="TextBox 12">
              <a:extLst>
                <a:ext uri="{FF2B5EF4-FFF2-40B4-BE49-F238E27FC236}">
                  <a16:creationId xmlns:a16="http://schemas.microsoft.com/office/drawing/2014/main" id="{54DA7F9F-CC92-DCB9-6F9A-0C2E8AF9B68E}"/>
                </a:ext>
              </a:extLst>
            </p:cNvPr>
            <p:cNvSpPr txBox="1"/>
            <p:nvPr/>
          </p:nvSpPr>
          <p:spPr>
            <a:xfrm>
              <a:off x="-2125339" y="9157804"/>
              <a:ext cx="2988536" cy="82073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Montserrat ExtraBold" panose="00000900000000000000" pitchFamily="2" charset="0"/>
                  <a:cs typeface="Arial"/>
                  <a:sym typeface="Arial"/>
                </a:rPr>
                <a:t>CHECK-UP MEDICI E RIABILITAZIONE</a:t>
              </a:r>
            </a:p>
          </p:txBody>
        </p:sp>
        <p:sp>
          <p:nvSpPr>
            <p:cNvPr id="27" name="TextBox 13">
              <a:extLst>
                <a:ext uri="{FF2B5EF4-FFF2-40B4-BE49-F238E27FC236}">
                  <a16:creationId xmlns:a16="http://schemas.microsoft.com/office/drawing/2014/main" id="{AB55CE61-F094-29F7-D80B-AF315157017D}"/>
                </a:ext>
              </a:extLst>
            </p:cNvPr>
            <p:cNvSpPr txBox="1"/>
            <p:nvPr/>
          </p:nvSpPr>
          <p:spPr>
            <a:xfrm>
              <a:off x="2" y="1450759"/>
              <a:ext cx="6604535" cy="5428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45" rtl="0" eaLnBrk="1" fontAlgn="auto" latinLnBrk="0" hangingPunct="1">
                <a:lnSpc>
                  <a:spcPts val="36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28" name="Group 14">
            <a:extLst>
              <a:ext uri="{FF2B5EF4-FFF2-40B4-BE49-F238E27FC236}">
                <a16:creationId xmlns:a16="http://schemas.microsoft.com/office/drawing/2014/main" id="{E88ABF99-9986-6BB9-0CC3-B7040595EF54}"/>
              </a:ext>
            </a:extLst>
          </p:cNvPr>
          <p:cNvGrpSpPr/>
          <p:nvPr/>
        </p:nvGrpSpPr>
        <p:grpSpPr>
          <a:xfrm>
            <a:off x="5219315" y="7686985"/>
            <a:ext cx="8294397" cy="2116616"/>
            <a:chOff x="-2" y="2282483"/>
            <a:chExt cx="11059197" cy="2822153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38C02343-40BD-8E46-F50A-8013CCF5A1B7}"/>
                </a:ext>
              </a:extLst>
            </p:cNvPr>
            <p:cNvSpPr txBox="1"/>
            <p:nvPr/>
          </p:nvSpPr>
          <p:spPr>
            <a:xfrm>
              <a:off x="5190937" y="4283899"/>
              <a:ext cx="5868258" cy="8207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Montserrat ExtraBold" panose="00000900000000000000" pitchFamily="2" charset="0"/>
                  <a:cs typeface="Arial"/>
                  <a:sym typeface="Arial"/>
                </a:rPr>
                <a:t>PROGRAMMI DI OTTIMIZZAZIONE MENTALE</a:t>
              </a:r>
            </a:p>
          </p:txBody>
        </p:sp>
        <p:sp>
          <p:nvSpPr>
            <p:cNvPr id="30" name="TextBox 16">
              <a:extLst>
                <a:ext uri="{FF2B5EF4-FFF2-40B4-BE49-F238E27FC236}">
                  <a16:creationId xmlns:a16="http://schemas.microsoft.com/office/drawing/2014/main" id="{54BB6F4C-BBA3-3F68-EABF-A0C261E2AE85}"/>
                </a:ext>
              </a:extLst>
            </p:cNvPr>
            <p:cNvSpPr txBox="1"/>
            <p:nvPr/>
          </p:nvSpPr>
          <p:spPr>
            <a:xfrm>
              <a:off x="-2" y="2282483"/>
              <a:ext cx="6830339" cy="555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45" rtl="0" eaLnBrk="1" fontAlgn="auto" latinLnBrk="0" hangingPunct="1">
                <a:lnSpc>
                  <a:spcPts val="372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  <a:sym typeface="Arial"/>
              </a:endParaRPr>
            </a:p>
          </p:txBody>
        </p:sp>
      </p:grpSp>
      <p:grpSp>
        <p:nvGrpSpPr>
          <p:cNvPr id="31" name="Group 17">
            <a:extLst>
              <a:ext uri="{FF2B5EF4-FFF2-40B4-BE49-F238E27FC236}">
                <a16:creationId xmlns:a16="http://schemas.microsoft.com/office/drawing/2014/main" id="{A6D498CC-8C31-9F8B-C474-B28F12FF742C}"/>
              </a:ext>
            </a:extLst>
          </p:cNvPr>
          <p:cNvGrpSpPr/>
          <p:nvPr/>
        </p:nvGrpSpPr>
        <p:grpSpPr>
          <a:xfrm>
            <a:off x="4484622" y="6397936"/>
            <a:ext cx="5019027" cy="3484575"/>
            <a:chOff x="2" y="2182044"/>
            <a:chExt cx="6692035" cy="4646099"/>
          </a:xfrm>
        </p:grpSpPr>
        <p:sp>
          <p:nvSpPr>
            <p:cNvPr id="32" name="TextBox 18">
              <a:extLst>
                <a:ext uri="{FF2B5EF4-FFF2-40B4-BE49-F238E27FC236}">
                  <a16:creationId xmlns:a16="http://schemas.microsoft.com/office/drawing/2014/main" id="{7CF066DE-CDB9-54F3-ED92-9CE9FCBB2173}"/>
                </a:ext>
              </a:extLst>
            </p:cNvPr>
            <p:cNvSpPr txBox="1"/>
            <p:nvPr/>
          </p:nvSpPr>
          <p:spPr>
            <a:xfrm>
              <a:off x="312770" y="6007406"/>
              <a:ext cx="5986123" cy="8207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Montserrat ExtraBold" panose="00000900000000000000" pitchFamily="2" charset="0"/>
                  <a:cs typeface="Arial"/>
                  <a:sym typeface="Arial"/>
                </a:rPr>
                <a:t>PROGRAMMI ATLETICI E WELLNESS PROGRAMS</a:t>
              </a:r>
            </a:p>
          </p:txBody>
        </p:sp>
        <p:sp>
          <p:nvSpPr>
            <p:cNvPr id="33" name="TextBox 19">
              <a:extLst>
                <a:ext uri="{FF2B5EF4-FFF2-40B4-BE49-F238E27FC236}">
                  <a16:creationId xmlns:a16="http://schemas.microsoft.com/office/drawing/2014/main" id="{2AC2D961-F74D-A7B1-8CE9-C4C09927AE97}"/>
                </a:ext>
              </a:extLst>
            </p:cNvPr>
            <p:cNvSpPr txBox="1"/>
            <p:nvPr/>
          </p:nvSpPr>
          <p:spPr>
            <a:xfrm>
              <a:off x="2" y="2182044"/>
              <a:ext cx="6692035" cy="5428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45" rtl="0" eaLnBrk="1" fontAlgn="auto" latinLnBrk="0" hangingPunct="1">
                <a:lnSpc>
                  <a:spcPts val="36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  <a:sym typeface="Arial"/>
              </a:endParaRPr>
            </a:p>
          </p:txBody>
        </p:sp>
      </p:grpSp>
      <p:pic>
        <p:nvPicPr>
          <p:cNvPr id="34" name="Immagine 33" descr="Immagine che contiene persona, parete, interni">
            <a:extLst>
              <a:ext uri="{FF2B5EF4-FFF2-40B4-BE49-F238E27FC236}">
                <a16:creationId xmlns:a16="http://schemas.microsoft.com/office/drawing/2014/main" id="{DB842302-B2BD-961C-0F56-E55DB388E37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34" b="10654"/>
          <a:stretch/>
        </p:blipFill>
        <p:spPr>
          <a:xfrm>
            <a:off x="13722356" y="6197951"/>
            <a:ext cx="3879760" cy="2911906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</p:pic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80BA79BF-3665-E044-D8BD-1B968EA3180B}"/>
              </a:ext>
            </a:extLst>
          </p:cNvPr>
          <p:cNvSpPr txBox="1"/>
          <p:nvPr/>
        </p:nvSpPr>
        <p:spPr>
          <a:xfrm>
            <a:off x="13417440" y="9174625"/>
            <a:ext cx="44895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Arial"/>
              </a:rPr>
              <a:t>DIPARTIMENTO DI RICERCA E SVILUPPO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D017BDDC-0091-3107-77D2-C08666E646E2}"/>
              </a:ext>
            </a:extLst>
          </p:cNvPr>
          <p:cNvSpPr txBox="1"/>
          <p:nvPr/>
        </p:nvSpPr>
        <p:spPr>
          <a:xfrm>
            <a:off x="9714404" y="2462208"/>
            <a:ext cx="7848632" cy="3493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PROFESSIONISTI PRESENTI QUOTIDIANAMENTE IN SEDE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Montserrat ExtraBold" panose="00000900000000000000" pitchFamily="2" charset="0"/>
              <a:ea typeface="+mn-ea"/>
              <a:cs typeface="Arial"/>
              <a:sym typeface="Arial"/>
            </a:endParaRPr>
          </a:p>
          <a:p>
            <a:pPr marL="554909" marR="0" lvl="1" indent="-277454" algn="l" defTabSz="914400" rtl="0" eaLnBrk="1" fontAlgn="auto" latinLnBrk="0" hangingPunct="1">
              <a:lnSpc>
                <a:spcPts val="38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MEDICI</a:t>
            </a:r>
          </a:p>
          <a:p>
            <a:pPr marL="554909" marR="0" lvl="1" indent="-277454" algn="l" defTabSz="914400" rtl="0" eaLnBrk="1" fontAlgn="auto" latinLnBrk="0" hangingPunct="1">
              <a:lnSpc>
                <a:spcPts val="38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PSICOLOGI</a:t>
            </a:r>
          </a:p>
          <a:p>
            <a:pPr marL="554909" marR="0" lvl="1" indent="-277454" algn="l" defTabSz="914400" rtl="0" eaLnBrk="1" fontAlgn="auto" latinLnBrk="0" hangingPunct="1">
              <a:lnSpc>
                <a:spcPts val="38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PREPARATORI ATLETICI</a:t>
            </a:r>
          </a:p>
          <a:p>
            <a:pPr marL="554909" marR="0" lvl="1" indent="-277454" algn="l" defTabSz="914400" rtl="0" eaLnBrk="1" fontAlgn="auto" latinLnBrk="0" hangingPunct="1">
              <a:lnSpc>
                <a:spcPts val="38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FISIOTERAPISTI</a:t>
            </a:r>
          </a:p>
          <a:p>
            <a:pPr marL="554909" marR="0" lvl="1" indent="-277454" algn="l" defTabSz="914400" rtl="0" eaLnBrk="1" fontAlgn="auto" latinLnBrk="0" hangingPunct="1">
              <a:lnSpc>
                <a:spcPts val="38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NUTRIZIONISTI</a:t>
            </a:r>
          </a:p>
          <a:p>
            <a:pPr marL="554909" marR="0" lvl="1" indent="-277454" algn="l" defTabSz="914400" rtl="0" eaLnBrk="1" fontAlgn="auto" latinLnBrk="0" hangingPunct="1">
              <a:lnSpc>
                <a:spcPts val="38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RICERCATORI</a:t>
            </a:r>
          </a:p>
        </p:txBody>
      </p:sp>
    </p:spTree>
    <p:extLst>
      <p:ext uri="{BB962C8B-B14F-4D97-AF65-F5344CB8AC3E}">
        <p14:creationId xmlns:p14="http://schemas.microsoft.com/office/powerpoint/2010/main" val="23859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6" grpId="0" animBg="1"/>
      <p:bldP spid="15" grpId="0"/>
      <p:bldP spid="35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880A39-DA9F-E7D0-E256-DF64C7FB2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400E5E8C-4C46-E49C-4571-9D3B2EC0C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9" y="-2874"/>
            <a:ext cx="18333286" cy="10287000"/>
          </a:xfrm>
          <a:prstGeom prst="rect">
            <a:avLst/>
          </a:prstGeom>
          <a:solidFill>
            <a:srgbClr val="7F7F7F"/>
          </a:solidFill>
          <a:ln>
            <a:solidFill>
              <a:schemeClr val="accent6"/>
            </a:solidFill>
          </a:ln>
        </p:spPr>
      </p:pic>
      <p:grpSp>
        <p:nvGrpSpPr>
          <p:cNvPr id="4" name="Group 4">
            <a:extLst>
              <a:ext uri="{FF2B5EF4-FFF2-40B4-BE49-F238E27FC236}">
                <a16:creationId xmlns:a16="http://schemas.microsoft.com/office/drawing/2014/main" id="{ACFABA42-55AE-689B-8C81-AF4A671E3648}"/>
              </a:ext>
            </a:extLst>
          </p:cNvPr>
          <p:cNvGrpSpPr>
            <a:grpSpLocks noChangeAspect="1"/>
          </p:cNvGrpSpPr>
          <p:nvPr/>
        </p:nvGrpSpPr>
        <p:grpSpPr>
          <a:xfrm>
            <a:off x="3741032" y="1507763"/>
            <a:ext cx="2447889" cy="2452044"/>
            <a:chOff x="0" y="0"/>
            <a:chExt cx="812800" cy="8128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A3FB434-5E3F-B078-ED69-93FF16A0476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38996" r="-38996"/>
              </a:stretch>
            </a:blipFill>
            <a:ln w="38100" cap="sq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CA1DEB7-FED4-671D-7F4F-40A4CCEA8F0E}"/>
              </a:ext>
            </a:extLst>
          </p:cNvPr>
          <p:cNvGrpSpPr>
            <a:grpSpLocks noChangeAspect="1"/>
          </p:cNvGrpSpPr>
          <p:nvPr/>
        </p:nvGrpSpPr>
        <p:grpSpPr>
          <a:xfrm>
            <a:off x="6555339" y="1520234"/>
            <a:ext cx="2447889" cy="2452044"/>
            <a:chOff x="0" y="0"/>
            <a:chExt cx="812800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89BD076-FF7D-87A1-56EC-3F687D6AF7F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1276" r="-21276"/>
              </a:stretch>
            </a:blipFill>
            <a:ln w="38100" cap="sq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48" name="Rettangolo 47">
            <a:extLst>
              <a:ext uri="{FF2B5EF4-FFF2-40B4-BE49-F238E27FC236}">
                <a16:creationId xmlns:a16="http://schemas.microsoft.com/office/drawing/2014/main" id="{25A4267B-8FD9-EB2F-D929-B20652E9FB02}"/>
              </a:ext>
            </a:extLst>
          </p:cNvPr>
          <p:cNvSpPr/>
          <p:nvPr/>
        </p:nvSpPr>
        <p:spPr>
          <a:xfrm>
            <a:off x="12456696" y="3992602"/>
            <a:ext cx="2259678" cy="123867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grpSp>
        <p:nvGrpSpPr>
          <p:cNvPr id="49" name="Group 8">
            <a:extLst>
              <a:ext uri="{FF2B5EF4-FFF2-40B4-BE49-F238E27FC236}">
                <a16:creationId xmlns:a16="http://schemas.microsoft.com/office/drawing/2014/main" id="{2774E308-E88E-3EE3-828C-997B77677989}"/>
              </a:ext>
            </a:extLst>
          </p:cNvPr>
          <p:cNvGrpSpPr>
            <a:grpSpLocks noChangeAspect="1"/>
          </p:cNvGrpSpPr>
          <p:nvPr/>
        </p:nvGrpSpPr>
        <p:grpSpPr>
          <a:xfrm>
            <a:off x="9450024" y="1549126"/>
            <a:ext cx="2447889" cy="2452044"/>
            <a:chOff x="0" y="0"/>
            <a:chExt cx="812800" cy="812800"/>
          </a:xfrm>
        </p:grpSpPr>
        <p:sp>
          <p:nvSpPr>
            <p:cNvPr id="50" name="Freeform 9">
              <a:extLst>
                <a:ext uri="{FF2B5EF4-FFF2-40B4-BE49-F238E27FC236}">
                  <a16:creationId xmlns:a16="http://schemas.microsoft.com/office/drawing/2014/main" id="{393A665E-30B0-3857-DB1D-F44CAF46666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639" r="-639"/>
              </a:stretch>
            </a:blipFill>
            <a:ln w="38100" cap="sq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2" name="Rettangolo 51">
            <a:extLst>
              <a:ext uri="{FF2B5EF4-FFF2-40B4-BE49-F238E27FC236}">
                <a16:creationId xmlns:a16="http://schemas.microsoft.com/office/drawing/2014/main" id="{BC577A3E-F950-009B-366B-6418822C3CF8}"/>
              </a:ext>
            </a:extLst>
          </p:cNvPr>
          <p:cNvSpPr/>
          <p:nvPr/>
        </p:nvSpPr>
        <p:spPr>
          <a:xfrm>
            <a:off x="3784169" y="3959807"/>
            <a:ext cx="2259678" cy="123867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94C830D3-4BD8-7367-4E65-0D86FCA3565F}"/>
              </a:ext>
            </a:extLst>
          </p:cNvPr>
          <p:cNvSpPr/>
          <p:nvPr/>
        </p:nvSpPr>
        <p:spPr>
          <a:xfrm>
            <a:off x="6649444" y="4002017"/>
            <a:ext cx="2259678" cy="123867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grpSp>
        <p:nvGrpSpPr>
          <p:cNvPr id="2" name="Group 26">
            <a:extLst>
              <a:ext uri="{FF2B5EF4-FFF2-40B4-BE49-F238E27FC236}">
                <a16:creationId xmlns:a16="http://schemas.microsoft.com/office/drawing/2014/main" id="{57EE6415-0354-7D06-704F-DCBE7FC84E37}"/>
              </a:ext>
            </a:extLst>
          </p:cNvPr>
          <p:cNvGrpSpPr>
            <a:grpSpLocks noChangeAspect="1"/>
          </p:cNvGrpSpPr>
          <p:nvPr/>
        </p:nvGrpSpPr>
        <p:grpSpPr>
          <a:xfrm>
            <a:off x="12378398" y="1515307"/>
            <a:ext cx="2447891" cy="2452043"/>
            <a:chOff x="0" y="22325"/>
            <a:chExt cx="756518" cy="790475"/>
          </a:xfrm>
        </p:grpSpPr>
        <p:sp>
          <p:nvSpPr>
            <p:cNvPr id="3" name="Freeform 27">
              <a:extLst>
                <a:ext uri="{FF2B5EF4-FFF2-40B4-BE49-F238E27FC236}">
                  <a16:creationId xmlns:a16="http://schemas.microsoft.com/office/drawing/2014/main" id="{9495A287-41AA-2DB5-CBFE-19EA1DB0813E}"/>
                </a:ext>
              </a:extLst>
            </p:cNvPr>
            <p:cNvSpPr/>
            <p:nvPr/>
          </p:nvSpPr>
          <p:spPr>
            <a:xfrm>
              <a:off x="0" y="22325"/>
              <a:ext cx="756518" cy="790475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38996" r="-38996"/>
              </a:stretch>
            </a:blipFill>
            <a:ln w="38100" cap="sq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13716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it-IT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8" name="Rettangolo 7">
            <a:extLst>
              <a:ext uri="{FF2B5EF4-FFF2-40B4-BE49-F238E27FC236}">
                <a16:creationId xmlns:a16="http://schemas.microsoft.com/office/drawing/2014/main" id="{2EFCA065-E8D3-6546-4947-A6E93BF91B46}"/>
              </a:ext>
            </a:extLst>
          </p:cNvPr>
          <p:cNvSpPr/>
          <p:nvPr/>
        </p:nvSpPr>
        <p:spPr>
          <a:xfrm>
            <a:off x="9555366" y="4002017"/>
            <a:ext cx="2259678" cy="123867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EE9F723-5124-AA4A-D066-2BC18CA45BC0}"/>
              </a:ext>
            </a:extLst>
          </p:cNvPr>
          <p:cNvSpPr txBox="1"/>
          <p:nvPr/>
        </p:nvSpPr>
        <p:spPr>
          <a:xfrm>
            <a:off x="12103784" y="4090386"/>
            <a:ext cx="29070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ALESSIA ZECCHINI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Apnea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Record mondiale AIDA 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con monopinna a -123m</a:t>
            </a: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1A112E44-7318-3625-536F-D42E94E6D7C8}"/>
              </a:ext>
            </a:extLst>
          </p:cNvPr>
          <p:cNvGrpSpPr>
            <a:grpSpLocks noChangeAspect="1"/>
          </p:cNvGrpSpPr>
          <p:nvPr/>
        </p:nvGrpSpPr>
        <p:grpSpPr>
          <a:xfrm>
            <a:off x="6605292" y="5753631"/>
            <a:ext cx="2447889" cy="2452044"/>
            <a:chOff x="0" y="-4503"/>
            <a:chExt cx="812800" cy="812800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9CBF7BC5-8669-A14E-2D53-FD481F11207B}"/>
                </a:ext>
              </a:extLst>
            </p:cNvPr>
            <p:cNvSpPr/>
            <p:nvPr/>
          </p:nvSpPr>
          <p:spPr>
            <a:xfrm>
              <a:off x="0" y="-4503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41666" r="-41666"/>
              </a:stretch>
            </a:blipFill>
            <a:ln w="38100" cap="sq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8" name="Group 22">
            <a:extLst>
              <a:ext uri="{FF2B5EF4-FFF2-40B4-BE49-F238E27FC236}">
                <a16:creationId xmlns:a16="http://schemas.microsoft.com/office/drawing/2014/main" id="{09A997DA-1702-0387-58ED-DBB411EBA845}"/>
              </a:ext>
            </a:extLst>
          </p:cNvPr>
          <p:cNvGrpSpPr>
            <a:grpSpLocks noChangeAspect="1"/>
          </p:cNvGrpSpPr>
          <p:nvPr/>
        </p:nvGrpSpPr>
        <p:grpSpPr>
          <a:xfrm>
            <a:off x="3701212" y="5748437"/>
            <a:ext cx="2447889" cy="2452044"/>
            <a:chOff x="0" y="0"/>
            <a:chExt cx="812800" cy="812800"/>
          </a:xfrm>
        </p:grpSpPr>
        <p:sp>
          <p:nvSpPr>
            <p:cNvPr id="19" name="Freeform 23">
              <a:extLst>
                <a:ext uri="{FF2B5EF4-FFF2-40B4-BE49-F238E27FC236}">
                  <a16:creationId xmlns:a16="http://schemas.microsoft.com/office/drawing/2014/main" id="{731D0F9F-9E49-74AC-A680-071CD4C9C7E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118" r="-2118"/>
              </a:stretch>
            </a:blipFill>
            <a:ln w="38100" cap="sq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2" name="Immagine 21">
            <a:extLst>
              <a:ext uri="{FF2B5EF4-FFF2-40B4-BE49-F238E27FC236}">
                <a16:creationId xmlns:a16="http://schemas.microsoft.com/office/drawing/2014/main" id="{F35C5BC4-A8E2-A399-84C0-5BF2C8EF89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27698" y="5734581"/>
            <a:ext cx="2452046" cy="2452046"/>
          </a:xfrm>
          <a:prstGeom prst="rect">
            <a:avLst/>
          </a:prstGeom>
        </p:spPr>
      </p:pic>
      <p:sp>
        <p:nvSpPr>
          <p:cNvPr id="26" name="Rettangolo 25">
            <a:extLst>
              <a:ext uri="{FF2B5EF4-FFF2-40B4-BE49-F238E27FC236}">
                <a16:creationId xmlns:a16="http://schemas.microsoft.com/office/drawing/2014/main" id="{55FF5215-C6D1-4078-46A0-F5F0C04A52D8}"/>
              </a:ext>
            </a:extLst>
          </p:cNvPr>
          <p:cNvSpPr/>
          <p:nvPr/>
        </p:nvSpPr>
        <p:spPr>
          <a:xfrm>
            <a:off x="12359167" y="8209898"/>
            <a:ext cx="2259678" cy="123867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34FC7D83-FE3D-63FF-E810-6913062B76B4}"/>
              </a:ext>
            </a:extLst>
          </p:cNvPr>
          <p:cNvSpPr txBox="1"/>
          <p:nvPr/>
        </p:nvSpPr>
        <p:spPr>
          <a:xfrm>
            <a:off x="12204817" y="8293552"/>
            <a:ext cx="2447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JOŠKO GVARDIOL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Calcio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Manchester City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Nazionale croata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1DB6089-811A-998E-3463-77D391696C75}"/>
              </a:ext>
            </a:extLst>
          </p:cNvPr>
          <p:cNvSpPr/>
          <p:nvPr/>
        </p:nvSpPr>
        <p:spPr>
          <a:xfrm>
            <a:off x="6730196" y="8230350"/>
            <a:ext cx="2259678" cy="123867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E039F0F3-DBA2-9759-825D-CD1079E282F7}"/>
              </a:ext>
            </a:extLst>
          </p:cNvPr>
          <p:cNvSpPr txBox="1"/>
          <p:nvPr/>
        </p:nvSpPr>
        <p:spPr>
          <a:xfrm>
            <a:off x="6492845" y="8321413"/>
            <a:ext cx="2756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FEDERICA BRIGNONE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Sci 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3 medaglie olimpiche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5 medaglie mondiali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E4DE432A-999A-165C-2CCE-FAD96B88C67B}"/>
              </a:ext>
            </a:extLst>
          </p:cNvPr>
          <p:cNvSpPr/>
          <p:nvPr/>
        </p:nvSpPr>
        <p:spPr>
          <a:xfrm>
            <a:off x="9427698" y="8186209"/>
            <a:ext cx="2425858" cy="123867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225F3389-9289-D533-6758-C91AA9E76D7F}"/>
              </a:ext>
            </a:extLst>
          </p:cNvPr>
          <p:cNvSpPr txBox="1"/>
          <p:nvPr/>
        </p:nvSpPr>
        <p:spPr>
          <a:xfrm>
            <a:off x="9297025" y="8358314"/>
            <a:ext cx="27561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LAURENCE ST. GERMAIN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Sci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1 oro mondiale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3B157164-0DE9-DB4D-A021-3995DE221868}"/>
              </a:ext>
            </a:extLst>
          </p:cNvPr>
          <p:cNvSpPr/>
          <p:nvPr/>
        </p:nvSpPr>
        <p:spPr>
          <a:xfrm>
            <a:off x="3817297" y="8212575"/>
            <a:ext cx="2259678" cy="123867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29EC9DE0-CF1D-BA85-5020-326AFEDB8A37}"/>
              </a:ext>
            </a:extLst>
          </p:cNvPr>
          <p:cNvSpPr txBox="1"/>
          <p:nvPr/>
        </p:nvSpPr>
        <p:spPr>
          <a:xfrm>
            <a:off x="3597709" y="8316455"/>
            <a:ext cx="2756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MIKAELA SHIFFRIN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Sci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3 medaglie olimpiche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14 medaglie mondiali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91E69C5C-9F63-97DE-549C-1B1752DF195F}"/>
              </a:ext>
            </a:extLst>
          </p:cNvPr>
          <p:cNvSpPr txBox="1"/>
          <p:nvPr/>
        </p:nvSpPr>
        <p:spPr>
          <a:xfrm>
            <a:off x="1576727" y="215129"/>
            <a:ext cx="15574932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4400" b="1">
                <a:solidFill>
                  <a:schemeClr val="bg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Open Sauce Bold"/>
              </a:rPr>
              <a:t>MENTAL ECONOMY – NON SOLO MOTORSPORT</a:t>
            </a:r>
          </a:p>
        </p:txBody>
      </p:sp>
      <p:grpSp>
        <p:nvGrpSpPr>
          <p:cNvPr id="44" name="Group 30">
            <a:extLst>
              <a:ext uri="{FF2B5EF4-FFF2-40B4-BE49-F238E27FC236}">
                <a16:creationId xmlns:a16="http://schemas.microsoft.com/office/drawing/2014/main" id="{FCEFD29E-7894-BDBD-2B49-4A7974383043}"/>
              </a:ext>
            </a:extLst>
          </p:cNvPr>
          <p:cNvGrpSpPr>
            <a:grpSpLocks noChangeAspect="1"/>
          </p:cNvGrpSpPr>
          <p:nvPr/>
        </p:nvGrpSpPr>
        <p:grpSpPr>
          <a:xfrm>
            <a:off x="12266393" y="5742329"/>
            <a:ext cx="2447888" cy="2447888"/>
            <a:chOff x="0" y="0"/>
            <a:chExt cx="812800" cy="812800"/>
          </a:xfrm>
        </p:grpSpPr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E2466D9A-78C7-B8D1-231B-4AF4344B510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38996" r="-38996"/>
              </a:stretch>
            </a:blipFill>
            <a:ln w="38100" cap="sq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1" name="Ovale 20">
            <a:extLst>
              <a:ext uri="{FF2B5EF4-FFF2-40B4-BE49-F238E27FC236}">
                <a16:creationId xmlns:a16="http://schemas.microsoft.com/office/drawing/2014/main" id="{20ECF073-1AF8-6F21-6822-2FED202D998A}"/>
              </a:ext>
            </a:extLst>
          </p:cNvPr>
          <p:cNvSpPr/>
          <p:nvPr/>
        </p:nvSpPr>
        <p:spPr>
          <a:xfrm>
            <a:off x="9430264" y="5749799"/>
            <a:ext cx="2447888" cy="2426236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C78BCA90-E9A7-14F4-D897-D8E40D28C2C8}"/>
              </a:ext>
            </a:extLst>
          </p:cNvPr>
          <p:cNvSpPr txBox="1"/>
          <p:nvPr/>
        </p:nvSpPr>
        <p:spPr>
          <a:xfrm>
            <a:off x="3638906" y="4088536"/>
            <a:ext cx="25500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GREGORIO PALTRINIERI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Nuoto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5 medaglie olimpiche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16 medaglie mondiali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D2DDA3C8-51D2-2915-DB1D-4262D356D06D}"/>
              </a:ext>
            </a:extLst>
          </p:cNvPr>
          <p:cNvSpPr txBox="1"/>
          <p:nvPr/>
        </p:nvSpPr>
        <p:spPr>
          <a:xfrm>
            <a:off x="6514749" y="4099899"/>
            <a:ext cx="250697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ROSSELLA FIAMMINGO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Scherma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3 medaglie olimpiche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8 medaglie mondiali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B99C77ED-0128-7DEC-C54D-D7F99E4D0860}"/>
              </a:ext>
            </a:extLst>
          </p:cNvPr>
          <p:cNvSpPr txBox="1"/>
          <p:nvPr/>
        </p:nvSpPr>
        <p:spPr>
          <a:xfrm>
            <a:off x="9367240" y="4087704"/>
            <a:ext cx="250697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LUIGI SAMELE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Scherma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4 medaglie olimpiche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5 medaglie mondiali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E3F2E79-0C13-371B-159D-9F18F1668567}"/>
              </a:ext>
            </a:extLst>
          </p:cNvPr>
          <p:cNvSpPr/>
          <p:nvPr/>
        </p:nvSpPr>
        <p:spPr>
          <a:xfrm>
            <a:off x="15416325" y="3957162"/>
            <a:ext cx="2259678" cy="123867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FD68E30-CAB2-79E3-4FDB-3E207DEDC5DE}"/>
              </a:ext>
            </a:extLst>
          </p:cNvPr>
          <p:cNvSpPr txBox="1"/>
          <p:nvPr/>
        </p:nvSpPr>
        <p:spPr>
          <a:xfrm>
            <a:off x="15298398" y="4060325"/>
            <a:ext cx="250697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LUNA ROSSA 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PRADA PIRELLI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Vela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America’s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"/>
                <a:ea typeface="+mn-ea"/>
                <a:cs typeface="Arial"/>
                <a:sym typeface="Arial"/>
              </a:rPr>
              <a:t> Cup</a:t>
            </a:r>
          </a:p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pic>
        <p:nvPicPr>
          <p:cNvPr id="13" name="Immagine 12" descr="Immagine che contiene vela, cielo, barca a vela, natante&#10;&#10;Descrizione generata automaticamente">
            <a:extLst>
              <a:ext uri="{FF2B5EF4-FFF2-40B4-BE49-F238E27FC236}">
                <a16:creationId xmlns:a16="http://schemas.microsoft.com/office/drawing/2014/main" id="{AB06EF78-932D-DA0A-8D54-9F1F244A7C74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1" r="13124"/>
          <a:stretch/>
        </p:blipFill>
        <p:spPr>
          <a:xfrm>
            <a:off x="15370354" y="1549126"/>
            <a:ext cx="2337181" cy="2366209"/>
          </a:xfrm>
          <a:prstGeom prst="ellipse">
            <a:avLst/>
          </a:prstGeom>
          <a:ln w="38100" cap="rnd">
            <a:solidFill>
              <a:srgbClr val="F7964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6" name="Rettangolo 35">
            <a:extLst>
              <a:ext uri="{FF2B5EF4-FFF2-40B4-BE49-F238E27FC236}">
                <a16:creationId xmlns:a16="http://schemas.microsoft.com/office/drawing/2014/main" id="{35D2EDDB-7BF8-E18F-143C-830E851ECFBE}"/>
              </a:ext>
            </a:extLst>
          </p:cNvPr>
          <p:cNvSpPr/>
          <p:nvPr/>
        </p:nvSpPr>
        <p:spPr>
          <a:xfrm>
            <a:off x="15387071" y="8175675"/>
            <a:ext cx="2259678" cy="123867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>
              <a:buClrTx/>
              <a:defRPr/>
            </a:pPr>
            <a:r>
              <a:rPr lang="en-US" b="1" kern="1200" dirty="0">
                <a:solidFill>
                  <a:srgbClr val="FFFFFF"/>
                </a:solidFill>
                <a:latin typeface="Open Sauce"/>
                <a:cs typeface="Arial"/>
              </a:rPr>
              <a:t>INTER - MILANO</a:t>
            </a:r>
            <a:br>
              <a:rPr lang="en-US" b="1" kern="1200" dirty="0">
                <a:solidFill>
                  <a:srgbClr val="FFFFFF"/>
                </a:solidFill>
                <a:latin typeface="Open Sauce"/>
                <a:cs typeface="Arial"/>
              </a:rPr>
            </a:br>
            <a:r>
              <a:rPr lang="en-US" kern="1200" dirty="0">
                <a:solidFill>
                  <a:srgbClr val="FFFFFF"/>
                </a:solidFill>
                <a:latin typeface="Open Sauce"/>
                <a:cs typeface="Arial"/>
              </a:rPr>
              <a:t>Football Club - Serie A</a:t>
            </a:r>
            <a:br>
              <a:rPr lang="en-US" kern="1200" dirty="0">
                <a:solidFill>
                  <a:srgbClr val="FFFFFF"/>
                </a:solidFill>
                <a:latin typeface="Open Sauce"/>
                <a:cs typeface="Arial"/>
              </a:rPr>
            </a:br>
            <a:r>
              <a:rPr lang="en-US" kern="1200" dirty="0">
                <a:solidFill>
                  <a:srgbClr val="FFFFFF"/>
                </a:solidFill>
                <a:latin typeface="Open Sauce"/>
                <a:cs typeface="Arial"/>
              </a:rPr>
              <a:t>UEFA Champions League</a:t>
            </a:r>
            <a:endParaRPr lang="it-IT" kern="1200" dirty="0">
              <a:solidFill>
                <a:srgbClr val="FFFFFF"/>
              </a:solidFill>
              <a:latin typeface="Open Sauce"/>
              <a:cs typeface="Arial"/>
            </a:endParaRPr>
          </a:p>
        </p:txBody>
      </p:sp>
      <p:sp>
        <p:nvSpPr>
          <p:cNvPr id="47" name="Ovale 46">
            <a:extLst>
              <a:ext uri="{FF2B5EF4-FFF2-40B4-BE49-F238E27FC236}">
                <a16:creationId xmlns:a16="http://schemas.microsoft.com/office/drawing/2014/main" id="{D77E926C-3A91-E0A5-448F-DEC44E361F1F}"/>
              </a:ext>
            </a:extLst>
          </p:cNvPr>
          <p:cNvSpPr/>
          <p:nvPr/>
        </p:nvSpPr>
        <p:spPr>
          <a:xfrm>
            <a:off x="15326285" y="5760389"/>
            <a:ext cx="2381250" cy="241528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2" name="Group 12">
            <a:extLst>
              <a:ext uri="{FF2B5EF4-FFF2-40B4-BE49-F238E27FC236}">
                <a16:creationId xmlns:a16="http://schemas.microsoft.com/office/drawing/2014/main" id="{8DDE8E0A-2620-0404-51FC-D649FDDE2E27}"/>
              </a:ext>
            </a:extLst>
          </p:cNvPr>
          <p:cNvGrpSpPr>
            <a:grpSpLocks/>
          </p:cNvGrpSpPr>
          <p:nvPr/>
        </p:nvGrpSpPr>
        <p:grpSpPr>
          <a:xfrm>
            <a:off x="531568" y="1549127"/>
            <a:ext cx="2501741" cy="2511684"/>
            <a:chOff x="0" y="0"/>
            <a:chExt cx="812800" cy="812800"/>
          </a:xfrm>
        </p:grpSpPr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1D91382A-AFF0-7381-E7E0-83A4EEF49BB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2"/>
              <a:stretch>
                <a:fillRect l="-24931" r="-24931"/>
              </a:stretch>
            </a:blipFill>
            <a:ln w="38100" cap="sq">
              <a:solidFill>
                <a:schemeClr val="accent6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13717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1" name="Rettangolo 50">
            <a:extLst>
              <a:ext uri="{FF2B5EF4-FFF2-40B4-BE49-F238E27FC236}">
                <a16:creationId xmlns:a16="http://schemas.microsoft.com/office/drawing/2014/main" id="{389DDA5A-400C-A617-9491-BF26BF57B010}"/>
              </a:ext>
            </a:extLst>
          </p:cNvPr>
          <p:cNvSpPr/>
          <p:nvPr/>
        </p:nvSpPr>
        <p:spPr>
          <a:xfrm>
            <a:off x="679277" y="4048196"/>
            <a:ext cx="2259678" cy="114764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67C5FFEE-BE0C-29C8-6E6B-10897F55D85D}"/>
              </a:ext>
            </a:extLst>
          </p:cNvPr>
          <p:cNvSpPr txBox="1"/>
          <p:nvPr/>
        </p:nvSpPr>
        <p:spPr>
          <a:xfrm>
            <a:off x="-83991" y="4282197"/>
            <a:ext cx="382502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9">
              <a:buClrTx/>
              <a:defRPr/>
            </a:pPr>
            <a:r>
              <a:rPr lang="it-IT" b="1" kern="1200" dirty="0">
                <a:solidFill>
                  <a:srgbClr val="FFFFFF"/>
                </a:solidFill>
                <a:latin typeface="Open Sauce"/>
                <a:ea typeface="+mn-ea"/>
              </a:rPr>
              <a:t>JANNIK SINNER</a:t>
            </a:r>
          </a:p>
          <a:p>
            <a:pPr algn="ctr" defTabSz="1371669">
              <a:buClrTx/>
              <a:defRPr/>
            </a:pPr>
            <a:r>
              <a:rPr lang="it-IT" b="1" kern="1200" dirty="0">
                <a:solidFill>
                  <a:srgbClr val="FFFFFF"/>
                </a:solidFill>
                <a:latin typeface="Open Sauce"/>
                <a:ea typeface="+mn-ea"/>
              </a:rPr>
              <a:t>N. 1 ATP Ranking</a:t>
            </a:r>
          </a:p>
          <a:p>
            <a:pPr marL="0" marR="0" lvl="0" indent="0" algn="ctr" defTabSz="205750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79A4"/>
              </a:solidFill>
              <a:effectLst/>
              <a:uLnTx/>
              <a:uFillTx/>
              <a:latin typeface="Open Sauce"/>
              <a:ea typeface="Calibri"/>
              <a:cs typeface="Calibri"/>
              <a:sym typeface="Arial"/>
            </a:endParaRPr>
          </a:p>
        </p:txBody>
      </p:sp>
      <p:sp>
        <p:nvSpPr>
          <p:cNvPr id="53" name="Ovale 52">
            <a:extLst>
              <a:ext uri="{FF2B5EF4-FFF2-40B4-BE49-F238E27FC236}">
                <a16:creationId xmlns:a16="http://schemas.microsoft.com/office/drawing/2014/main" id="{0BBEECBB-A823-C80F-7030-67980FCD0E0D}"/>
              </a:ext>
            </a:extLst>
          </p:cNvPr>
          <p:cNvSpPr>
            <a:spLocks/>
          </p:cNvSpPr>
          <p:nvPr/>
        </p:nvSpPr>
        <p:spPr>
          <a:xfrm>
            <a:off x="707167" y="5760389"/>
            <a:ext cx="2364845" cy="2425820"/>
          </a:xfrm>
          <a:prstGeom prst="ellipse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>
            <a:solidFill>
              <a:schemeClr val="accent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8577" tIns="68577" rIns="68577" bIns="68577" numCol="1" spcCol="38100" rtlCol="0" anchor="ctr">
            <a:spAutoFit/>
          </a:bodyPr>
          <a:lstStyle/>
          <a:p>
            <a:pPr marL="0" marR="0" lvl="0" indent="0" algn="l" defTabSz="13716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D0F6D23C-B444-9FFB-C666-D2FD9E96BD34}"/>
              </a:ext>
            </a:extLst>
          </p:cNvPr>
          <p:cNvSpPr/>
          <p:nvPr/>
        </p:nvSpPr>
        <p:spPr>
          <a:xfrm>
            <a:off x="707168" y="8200481"/>
            <a:ext cx="2259678" cy="123867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21643662-3491-8DB9-1A5F-4AD04E66E435}"/>
              </a:ext>
            </a:extLst>
          </p:cNvPr>
          <p:cNvSpPr txBox="1"/>
          <p:nvPr/>
        </p:nvSpPr>
        <p:spPr>
          <a:xfrm>
            <a:off x="531568" y="8394877"/>
            <a:ext cx="261170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69">
              <a:buClrTx/>
              <a:defRPr/>
            </a:pPr>
            <a:r>
              <a:rPr lang="it-IT" b="1" kern="1200" dirty="0">
                <a:solidFill>
                  <a:srgbClr val="FFFFFF"/>
                </a:solidFill>
                <a:latin typeface="Open Sauce"/>
                <a:ea typeface="+mn-ea"/>
                <a:sym typeface="Calibri"/>
              </a:rPr>
              <a:t>DANIIL MEDVEDEV</a:t>
            </a:r>
            <a:br>
              <a:rPr lang="it-IT" b="1" kern="1200" dirty="0">
                <a:solidFill>
                  <a:srgbClr val="FFFFFF"/>
                </a:solidFill>
                <a:latin typeface="Open Sauce"/>
                <a:ea typeface="+mn-ea"/>
                <a:sym typeface="Calibri"/>
              </a:rPr>
            </a:br>
            <a:r>
              <a:rPr lang="en-US" b="1" kern="1200" dirty="0" err="1">
                <a:solidFill>
                  <a:srgbClr val="FFFFFF"/>
                </a:solidFill>
                <a:latin typeface="Open Sauce"/>
                <a:ea typeface="+mn-ea"/>
                <a:sym typeface="Calibri"/>
              </a:rPr>
              <a:t>Vincitore</a:t>
            </a:r>
            <a:r>
              <a:rPr lang="en-US" b="1" kern="1200" dirty="0">
                <a:solidFill>
                  <a:srgbClr val="FFFFFF"/>
                </a:solidFill>
                <a:latin typeface="Open Sauce"/>
                <a:ea typeface="+mn-ea"/>
                <a:sym typeface="Calibri"/>
              </a:rPr>
              <a:t> US Open 2021</a:t>
            </a:r>
            <a:br>
              <a:rPr lang="en-US" b="1" kern="1200" dirty="0">
                <a:solidFill>
                  <a:srgbClr val="FFFFFF"/>
                </a:solidFill>
                <a:latin typeface="Open Sauce"/>
                <a:ea typeface="+mn-ea"/>
                <a:sym typeface="Calibri"/>
              </a:rPr>
            </a:br>
            <a:r>
              <a:rPr lang="en-US" b="1" kern="1200" dirty="0">
                <a:solidFill>
                  <a:srgbClr val="FFFFFF"/>
                </a:solidFill>
                <a:latin typeface="Open Sauce"/>
                <a:ea typeface="+mn-ea"/>
                <a:sym typeface="Calibri"/>
              </a:rPr>
              <a:t>Best ATP ranking n. 1</a:t>
            </a:r>
            <a:endParaRPr lang="it-IT" b="1" kern="1200" dirty="0">
              <a:solidFill>
                <a:srgbClr val="FFFFFF"/>
              </a:solidFill>
              <a:latin typeface="Open Sauce"/>
              <a:ea typeface="+mn-ea"/>
              <a:sym typeface="Calibri"/>
            </a:endParaRPr>
          </a:p>
        </p:txBody>
      </p:sp>
      <p:pic>
        <p:nvPicPr>
          <p:cNvPr id="15" name="Picture 2" descr="Football Club Internazionale Milano - Wikipedia">
            <a:extLst>
              <a:ext uri="{FF2B5EF4-FFF2-40B4-BE49-F238E27FC236}">
                <a16:creationId xmlns:a16="http://schemas.microsoft.com/office/drawing/2014/main" id="{1A1D4748-80E4-1994-34CD-5AE1F9D0B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6285" y="5761751"/>
            <a:ext cx="2368114" cy="2413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43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2" grpId="0" animBg="1"/>
      <p:bldP spid="56" grpId="0" animBg="1"/>
      <p:bldP spid="8" grpId="0" animBg="1"/>
      <p:bldP spid="14" grpId="0"/>
      <p:bldP spid="26" grpId="0" animBg="1"/>
      <p:bldP spid="25" grpId="0"/>
      <p:bldP spid="27" grpId="0" animBg="1"/>
      <p:bldP spid="28" grpId="0"/>
      <p:bldP spid="29" grpId="0" animBg="1"/>
      <p:bldP spid="31" grpId="0"/>
      <p:bldP spid="38" grpId="0" animBg="1"/>
      <p:bldP spid="39" grpId="0"/>
      <p:bldP spid="21" grpId="0" animBg="1"/>
      <p:bldP spid="34" grpId="0"/>
      <p:bldP spid="30" grpId="0"/>
      <p:bldP spid="57" grpId="0"/>
      <p:bldP spid="11" grpId="0" animBg="1"/>
      <p:bldP spid="12" grpId="0"/>
      <p:bldP spid="36" grpId="0" animBg="1"/>
      <p:bldP spid="47" grpId="0" animBg="1"/>
      <p:bldP spid="51" grpId="0" animBg="1"/>
      <p:bldP spid="45" grpId="0"/>
      <p:bldP spid="53" grpId="0" animBg="1"/>
      <p:bldP spid="54" grpId="0" animBg="1"/>
      <p:bldP spid="5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29E735-1C8F-DD24-4653-375290282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B39B3ECC-2F64-B32C-427D-68AFABAE2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286" y="0"/>
            <a:ext cx="18333287" cy="10287000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186CC7D4-E88D-376E-7A76-6A4FFF202C34}"/>
              </a:ext>
            </a:extLst>
          </p:cNvPr>
          <p:cNvGrpSpPr>
            <a:grpSpLocks noChangeAspect="1"/>
          </p:cNvGrpSpPr>
          <p:nvPr/>
        </p:nvGrpSpPr>
        <p:grpSpPr>
          <a:xfrm>
            <a:off x="8686801" y="1717576"/>
            <a:ext cx="1335134" cy="1231964"/>
            <a:chOff x="0" y="-2987176"/>
            <a:chExt cx="13716000" cy="13716000"/>
          </a:xfrm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DBB090E-08AF-394F-BBF3-B40D55B388A8}"/>
                </a:ext>
              </a:extLst>
            </p:cNvPr>
            <p:cNvSpPr>
              <a:spLocks/>
            </p:cNvSpPr>
            <p:nvPr/>
          </p:nvSpPr>
          <p:spPr>
            <a:xfrm>
              <a:off x="0" y="-2987176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defTabSz="914445">
                <a:buClrTx/>
                <a:defRPr/>
              </a:pPr>
              <a:endParaRPr lang="it-IT" sz="1800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</p:grpSp>
      <p:sp>
        <p:nvSpPr>
          <p:cNvPr id="27" name="Freeform 5">
            <a:extLst>
              <a:ext uri="{FF2B5EF4-FFF2-40B4-BE49-F238E27FC236}">
                <a16:creationId xmlns:a16="http://schemas.microsoft.com/office/drawing/2014/main" id="{CDA9F8EF-C18E-1BA1-9211-082D2E0A2003}"/>
              </a:ext>
            </a:extLst>
          </p:cNvPr>
          <p:cNvSpPr>
            <a:spLocks noChangeAspect="1"/>
          </p:cNvSpPr>
          <p:nvPr/>
        </p:nvSpPr>
        <p:spPr>
          <a:xfrm>
            <a:off x="7496567" y="3269843"/>
            <a:ext cx="3679733" cy="2385515"/>
          </a:xfrm>
          <a:custGeom>
            <a:avLst/>
            <a:gdLst/>
            <a:ahLst/>
            <a:cxnLst/>
            <a:rect l="l" t="t" r="r" b="b"/>
            <a:pathLst>
              <a:path w="17436240" h="3778310">
                <a:moveTo>
                  <a:pt x="0" y="0"/>
                </a:moveTo>
                <a:lnTo>
                  <a:pt x="17436240" y="0"/>
                </a:lnTo>
                <a:lnTo>
                  <a:pt x="17436240" y="3778310"/>
                </a:lnTo>
                <a:lnTo>
                  <a:pt x="0" y="37783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6261" t="-147901" r="-107193" b="-60944"/>
            </a:stretch>
          </a:blipFill>
          <a:ln w="38100">
            <a:solidFill>
              <a:schemeClr val="accent6"/>
            </a:solidFill>
          </a:ln>
        </p:spPr>
        <p:txBody>
          <a:bodyPr/>
          <a:lstStyle/>
          <a:p>
            <a:pPr defTabSz="914445">
              <a:buClrTx/>
              <a:defRPr/>
            </a:pPr>
            <a:endParaRPr lang="it-IT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D3D9852-25F5-FFE0-5094-FF40014B7EF8}"/>
              </a:ext>
            </a:extLst>
          </p:cNvPr>
          <p:cNvSpPr>
            <a:spLocks noChangeAspect="1"/>
          </p:cNvSpPr>
          <p:nvPr/>
        </p:nvSpPr>
        <p:spPr>
          <a:xfrm>
            <a:off x="1520884" y="6743701"/>
            <a:ext cx="3929948" cy="2548229"/>
          </a:xfrm>
          <a:custGeom>
            <a:avLst/>
            <a:gdLst/>
            <a:ahLst/>
            <a:cxnLst/>
            <a:rect l="l" t="t" r="r" b="b"/>
            <a:pathLst>
              <a:path w="5781168" h="3796234">
                <a:moveTo>
                  <a:pt x="0" y="0"/>
                </a:moveTo>
                <a:lnTo>
                  <a:pt x="5781168" y="0"/>
                </a:lnTo>
                <a:lnTo>
                  <a:pt x="5781168" y="3796234"/>
                </a:lnTo>
                <a:lnTo>
                  <a:pt x="0" y="37962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>
            <a:solidFill>
              <a:schemeClr val="accent6"/>
            </a:solidFill>
          </a:ln>
        </p:spPr>
        <p:txBody>
          <a:bodyPr/>
          <a:lstStyle/>
          <a:p>
            <a:pPr defTabSz="914445">
              <a:buClrTx/>
              <a:defRPr/>
            </a:pPr>
            <a:endParaRPr lang="it-IT" sz="180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2BA71C9-0104-3F42-D982-98FC9EE9C7C7}"/>
              </a:ext>
            </a:extLst>
          </p:cNvPr>
          <p:cNvSpPr>
            <a:spLocks noChangeAspect="1"/>
          </p:cNvSpPr>
          <p:nvPr/>
        </p:nvSpPr>
        <p:spPr>
          <a:xfrm>
            <a:off x="9031136" y="6709902"/>
            <a:ext cx="1194249" cy="1220790"/>
          </a:xfrm>
          <a:custGeom>
            <a:avLst/>
            <a:gdLst/>
            <a:ahLst/>
            <a:cxnLst/>
            <a:rect l="l" t="t" r="r" b="b"/>
            <a:pathLst>
              <a:path w="4122935" h="4268137">
                <a:moveTo>
                  <a:pt x="0" y="0"/>
                </a:moveTo>
                <a:lnTo>
                  <a:pt x="4122935" y="0"/>
                </a:lnTo>
                <a:lnTo>
                  <a:pt x="4122935" y="4268138"/>
                </a:lnTo>
                <a:lnTo>
                  <a:pt x="0" y="42681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42129" t="-134621" r="-37693" b="-26097"/>
            </a:stretch>
          </a:blipFill>
        </p:spPr>
        <p:txBody>
          <a:bodyPr/>
          <a:lstStyle/>
          <a:p>
            <a:pPr defTabSz="914445">
              <a:buClrTx/>
              <a:defRPr/>
            </a:pPr>
            <a:endParaRPr lang="it-IT" sz="180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61F95AB-EB0D-ECE7-A74A-A22CE7EB7883}"/>
              </a:ext>
            </a:extLst>
          </p:cNvPr>
          <p:cNvSpPr>
            <a:spLocks noChangeAspect="1"/>
          </p:cNvSpPr>
          <p:nvPr/>
        </p:nvSpPr>
        <p:spPr>
          <a:xfrm>
            <a:off x="8775141" y="7930692"/>
            <a:ext cx="2292369" cy="1999860"/>
          </a:xfrm>
          <a:custGeom>
            <a:avLst/>
            <a:gdLst/>
            <a:ahLst/>
            <a:cxnLst/>
            <a:rect l="l" t="t" r="r" b="b"/>
            <a:pathLst>
              <a:path w="5282940" h="4667415">
                <a:moveTo>
                  <a:pt x="0" y="0"/>
                </a:moveTo>
                <a:lnTo>
                  <a:pt x="5282940" y="0"/>
                </a:lnTo>
                <a:lnTo>
                  <a:pt x="5282940" y="4667415"/>
                </a:lnTo>
                <a:lnTo>
                  <a:pt x="0" y="46674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8378" r="-180170"/>
            </a:stretch>
          </a:blipFill>
        </p:spPr>
        <p:txBody>
          <a:bodyPr/>
          <a:lstStyle/>
          <a:p>
            <a:pPr defTabSz="914445">
              <a:buClrTx/>
              <a:defRPr/>
            </a:pPr>
            <a:endParaRPr lang="it-IT" sz="1800">
              <a:solidFill>
                <a:prstClr val="black"/>
              </a:solidFill>
              <a:latin typeface="Calibri"/>
              <a:ea typeface="+mn-ea"/>
            </a:endParaRPr>
          </a:p>
        </p:txBody>
      </p:sp>
      <p:pic>
        <p:nvPicPr>
          <p:cNvPr id="9" name="Immagine 8" descr="Immagine che contiene trasporto, aria aperta, cielo, veicolo spaziale&#10;&#10;Descrizione generata automaticamente">
            <a:extLst>
              <a:ext uri="{FF2B5EF4-FFF2-40B4-BE49-F238E27FC236}">
                <a16:creationId xmlns:a16="http://schemas.microsoft.com/office/drawing/2014/main" id="{EB9B575F-0626-BF25-98B4-F15A2A040D6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6" t="20709" r="8242" b="-1709"/>
          <a:stretch/>
        </p:blipFill>
        <p:spPr>
          <a:xfrm>
            <a:off x="7490894" y="6649714"/>
            <a:ext cx="1378787" cy="2006369"/>
          </a:xfrm>
          <a:prstGeom prst="rect">
            <a:avLst/>
          </a:prstGeom>
        </p:spPr>
      </p:pic>
      <p:sp>
        <p:nvSpPr>
          <p:cNvPr id="12" name="TextBox 15">
            <a:extLst>
              <a:ext uri="{FF2B5EF4-FFF2-40B4-BE49-F238E27FC236}">
                <a16:creationId xmlns:a16="http://schemas.microsoft.com/office/drawing/2014/main" id="{AF7AA2C8-F0C3-C94C-9773-0C674596A899}"/>
              </a:ext>
            </a:extLst>
          </p:cNvPr>
          <p:cNvSpPr txBox="1"/>
          <p:nvPr/>
        </p:nvSpPr>
        <p:spPr>
          <a:xfrm>
            <a:off x="2091407" y="440345"/>
            <a:ext cx="14281979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defTabSz="914445">
              <a:defRPr/>
            </a:pPr>
            <a:r>
              <a:rPr lang="en-US" dirty="0">
                <a:solidFill>
                  <a:prstClr val="black">
                    <a:lumMod val="65000"/>
                    <a:lumOff val="35000"/>
                  </a:prstClr>
                </a:solidFill>
                <a:ea typeface="+mn-ea"/>
                <a:sym typeface="Open Sauce Bold"/>
              </a:rPr>
              <a:t>MENTAL ECONOMY – NON SOLO ATLETI</a:t>
            </a:r>
          </a:p>
        </p:txBody>
      </p:sp>
      <p:pic>
        <p:nvPicPr>
          <p:cNvPr id="15" name="Immagine 14" descr="Immagine che contiene testo, simbolo, schermata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940F479E-0424-A4FB-6B40-892F0833B7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40"/>
          <a:stretch/>
        </p:blipFill>
        <p:spPr>
          <a:xfrm>
            <a:off x="1866633" y="2324102"/>
            <a:ext cx="2781567" cy="682925"/>
          </a:xfrm>
          <a:prstGeom prst="rect">
            <a:avLst/>
          </a:prstGeom>
        </p:spPr>
      </p:pic>
      <p:pic>
        <p:nvPicPr>
          <p:cNvPr id="17" name="Immagine 16" descr="Immagine che contiene persona, elmetto, vestiti, sport motoristici&#10;&#10;Il contenuto generato dall'IA potrebbe non essere corretto.">
            <a:extLst>
              <a:ext uri="{FF2B5EF4-FFF2-40B4-BE49-F238E27FC236}">
                <a16:creationId xmlns:a16="http://schemas.microsoft.com/office/drawing/2014/main" id="{3B0E698E-EB3A-84D0-4686-DC6D340BDA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01361" y="3269843"/>
            <a:ext cx="4017503" cy="2385515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36" name="Immagine 35" descr="Immagine che contiene testo, Elementi grafici, Carattere, grafica&#10;&#10;Il contenuto generato dall'IA potrebbe non essere corretto.">
            <a:extLst>
              <a:ext uri="{FF2B5EF4-FFF2-40B4-BE49-F238E27FC236}">
                <a16:creationId xmlns:a16="http://schemas.microsoft.com/office/drawing/2014/main" id="{47BFBE83-A9B7-27C4-A0DC-A9D39773DB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4" r="32982"/>
          <a:stretch/>
        </p:blipFill>
        <p:spPr>
          <a:xfrm>
            <a:off x="14782801" y="1717574"/>
            <a:ext cx="1119833" cy="1426037"/>
          </a:xfrm>
          <a:prstGeom prst="rect">
            <a:avLst/>
          </a:prstGeom>
        </p:spPr>
      </p:pic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1C6F9540-CBD6-F857-7ACF-1BA00D7522C1}"/>
              </a:ext>
            </a:extLst>
          </p:cNvPr>
          <p:cNvSpPr txBox="1"/>
          <p:nvPr/>
        </p:nvSpPr>
        <p:spPr>
          <a:xfrm>
            <a:off x="2091407" y="5778409"/>
            <a:ext cx="2788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buClrTx/>
              <a:defRPr/>
            </a:pPr>
            <a:r>
              <a:rPr lang="it-IT" sz="2400" b="1" dirty="0">
                <a:solidFill>
                  <a:prstClr val="white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PIT WALL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88E5EC88-F60A-5A1E-1F75-FAD7E7C4F403}"/>
              </a:ext>
            </a:extLst>
          </p:cNvPr>
          <p:cNvSpPr txBox="1"/>
          <p:nvPr/>
        </p:nvSpPr>
        <p:spPr>
          <a:xfrm>
            <a:off x="13792203" y="5778409"/>
            <a:ext cx="3798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defTabSz="914400" eaLnBrk="1" fontAlgn="auto" latinLnBrk="0" hangingPunct="1">
              <a:buClrTx/>
              <a:buSzTx/>
              <a:buFontTx/>
              <a:buNone/>
              <a:tabLst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algn="ctr" defTabSz="914445">
              <a:defRPr/>
            </a:pPr>
            <a:r>
              <a:rPr lang="it-IT" dirty="0">
                <a:solidFill>
                  <a:prstClr val="white">
                    <a:lumMod val="65000"/>
                    <a:lumOff val="35000"/>
                  </a:prstClr>
                </a:solidFill>
                <a:ea typeface="+mn-ea"/>
              </a:rPr>
              <a:t>PIT STOP CREW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035563E6-F85F-3867-55BA-B1439625084D}"/>
              </a:ext>
            </a:extLst>
          </p:cNvPr>
          <p:cNvSpPr txBox="1"/>
          <p:nvPr/>
        </p:nvSpPr>
        <p:spPr>
          <a:xfrm>
            <a:off x="2247473" y="9486901"/>
            <a:ext cx="3203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defTabSz="914400" eaLnBrk="1" fontAlgn="auto" latinLnBrk="0" hangingPunct="1">
              <a:buClrTx/>
              <a:buSzTx/>
              <a:buFontTx/>
              <a:buNone/>
              <a:tabLst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defTabSz="914445">
              <a:defRPr/>
            </a:pPr>
            <a:r>
              <a:rPr lang="it-IT" dirty="0">
                <a:solidFill>
                  <a:prstClr val="white">
                    <a:lumMod val="65000"/>
                    <a:lumOff val="35000"/>
                  </a:prstClr>
                </a:solidFill>
                <a:ea typeface="+mn-ea"/>
              </a:rPr>
              <a:t>UNITÀ SPECIALI</a:t>
            </a:r>
          </a:p>
        </p:txBody>
      </p:sp>
      <p:pic>
        <p:nvPicPr>
          <p:cNvPr id="43" name="Immagine 42" descr="Immagine che contiene Carattere, Elementi grafici, grafica, logo&#10;&#10;Il contenuto generato dall'IA potrebbe non essere corretto.">
            <a:extLst>
              <a:ext uri="{FF2B5EF4-FFF2-40B4-BE49-F238E27FC236}">
                <a16:creationId xmlns:a16="http://schemas.microsoft.com/office/drawing/2014/main" id="{0CC8D769-10F0-BBF2-3AE2-CCDCD8C99D0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0" t="36000" r="8951" b="36043"/>
          <a:stretch/>
        </p:blipFill>
        <p:spPr>
          <a:xfrm>
            <a:off x="7694899" y="8957328"/>
            <a:ext cx="1494941" cy="502281"/>
          </a:xfrm>
          <a:prstGeom prst="rect">
            <a:avLst/>
          </a:prstGeom>
        </p:spPr>
      </p:pic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D529884D-8A12-976D-A9FC-89CBFC04B4DA}"/>
              </a:ext>
            </a:extLst>
          </p:cNvPr>
          <p:cNvSpPr txBox="1"/>
          <p:nvPr/>
        </p:nvSpPr>
        <p:spPr>
          <a:xfrm>
            <a:off x="6530937" y="5582226"/>
            <a:ext cx="5826777" cy="644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ClrTx/>
              <a:buSzTx/>
              <a:buFontTx/>
              <a:buNone/>
              <a:tabLst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algn="ctr" defTabSz="914445">
              <a:lnSpc>
                <a:spcPct val="172321"/>
              </a:lnSpc>
              <a:defRPr/>
            </a:pPr>
            <a:r>
              <a:rPr lang="en-US" dirty="0">
                <a:solidFill>
                  <a:prstClr val="white">
                    <a:lumMod val="65000"/>
                    <a:lumOff val="35000"/>
                  </a:prstClr>
                </a:solidFill>
                <a:ea typeface="+mn-ea"/>
                <a:sym typeface="Montserrat"/>
              </a:rPr>
              <a:t>FEDERAZIONE ITALIANA ARBITRI</a:t>
            </a:r>
            <a:endParaRPr lang="en-US" dirty="0">
              <a:solidFill>
                <a:prstClr val="white">
                  <a:lumMod val="65000"/>
                  <a:lumOff val="35000"/>
                </a:prstClr>
              </a:solidFill>
              <a:ea typeface="+mn-ea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B3D5877-8A9B-2B00-AECA-B20A6B38FA42}"/>
              </a:ext>
            </a:extLst>
          </p:cNvPr>
          <p:cNvSpPr/>
          <p:nvPr/>
        </p:nvSpPr>
        <p:spPr>
          <a:xfrm>
            <a:off x="7183841" y="6447002"/>
            <a:ext cx="3694592" cy="3313854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buClrTx/>
              <a:defRPr/>
            </a:pPr>
            <a:endParaRPr lang="it-IT" sz="1800" kern="1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BA3FFB36-D170-5160-50DB-BA4B8A777095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272" t="23077" r="1959" b="20256"/>
          <a:stretch>
            <a:fillRect/>
          </a:stretch>
        </p:blipFill>
        <p:spPr>
          <a:xfrm>
            <a:off x="1520881" y="3276890"/>
            <a:ext cx="3929948" cy="2378468"/>
          </a:xfrm>
          <a:prstGeom prst="rect">
            <a:avLst/>
          </a:prstGeom>
          <a:blipFill>
            <a:blip r:embed="rId4"/>
            <a:stretch>
              <a:fillRect l="-106261" t="-147901" r="-107193" b="-60944"/>
            </a:stretch>
          </a:blipFill>
          <a:ln w="38100">
            <a:solidFill>
              <a:schemeClr val="accent6"/>
            </a:solidFill>
          </a:ln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CDE0898D-C21A-0798-F896-8DADAEE04163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4073"/>
          <a:stretch>
            <a:fillRect/>
          </a:stretch>
        </p:blipFill>
        <p:spPr>
          <a:xfrm>
            <a:off x="14873722" y="7222715"/>
            <a:ext cx="2679428" cy="1712543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6661BDC2-4EDC-454A-F551-7B38AF7F4CA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786483" y="7209978"/>
            <a:ext cx="2986979" cy="1725279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863A1ECA-50E8-3C1C-E906-38376896C5AF}"/>
              </a:ext>
            </a:extLst>
          </p:cNvPr>
          <p:cNvSpPr/>
          <p:nvPr/>
        </p:nvSpPr>
        <p:spPr>
          <a:xfrm>
            <a:off x="11656480" y="6743701"/>
            <a:ext cx="6127793" cy="2548229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buClrTx/>
              <a:defRPr/>
            </a:pPr>
            <a:endParaRPr lang="it-IT" sz="1800" kern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3209AE6-E2E8-09E9-6C3C-0DB8D6EB35C5}"/>
              </a:ext>
            </a:extLst>
          </p:cNvPr>
          <p:cNvSpPr txBox="1"/>
          <p:nvPr/>
        </p:nvSpPr>
        <p:spPr>
          <a:xfrm>
            <a:off x="6230612" y="9588200"/>
            <a:ext cx="5826777" cy="644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ClrTx/>
              <a:buSzTx/>
              <a:buFontTx/>
              <a:buNone/>
              <a:tabLst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algn="ctr" defTabSz="914445">
              <a:lnSpc>
                <a:spcPct val="172321"/>
              </a:lnSpc>
              <a:defRPr/>
            </a:pPr>
            <a:r>
              <a:rPr lang="en-US" dirty="0">
                <a:solidFill>
                  <a:prstClr val="white">
                    <a:lumMod val="65000"/>
                    <a:lumOff val="35000"/>
                  </a:prstClr>
                </a:solidFill>
                <a:ea typeface="+mn-ea"/>
                <a:sym typeface="Montserrat"/>
              </a:rPr>
              <a:t>AEROSPAZIO</a:t>
            </a:r>
            <a:endParaRPr lang="en-US" dirty="0">
              <a:solidFill>
                <a:prstClr val="white">
                  <a:lumMod val="65000"/>
                  <a:lumOff val="35000"/>
                </a:prstClr>
              </a:solidFill>
              <a:ea typeface="+mn-ea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596CB95-A6B2-4263-7901-A3973A6568B9}"/>
              </a:ext>
            </a:extLst>
          </p:cNvPr>
          <p:cNvSpPr txBox="1"/>
          <p:nvPr/>
        </p:nvSpPr>
        <p:spPr>
          <a:xfrm>
            <a:off x="11898242" y="9337472"/>
            <a:ext cx="5826777" cy="644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ClrTx/>
              <a:buSzTx/>
              <a:buFontTx/>
              <a:buNone/>
              <a:tabLst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algn="ctr" defTabSz="914445">
              <a:lnSpc>
                <a:spcPct val="172321"/>
              </a:lnSpc>
              <a:defRPr/>
            </a:pPr>
            <a:r>
              <a:rPr lang="en-US" dirty="0">
                <a:solidFill>
                  <a:prstClr val="white">
                    <a:lumMod val="65000"/>
                    <a:lumOff val="35000"/>
                  </a:prstClr>
                </a:solidFill>
                <a:ea typeface="+mn-ea"/>
                <a:sym typeface="Montserrat"/>
              </a:rPr>
              <a:t>UNITÀ DI SOCCORSO</a:t>
            </a:r>
            <a:endParaRPr lang="en-US" dirty="0">
              <a:solidFill>
                <a:prstClr val="white">
                  <a:lumMod val="65000"/>
                  <a:lumOff val="35000"/>
                </a:prstClr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9304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6" grpId="0" animBg="1"/>
      <p:bldP spid="7" grpId="0" animBg="1"/>
      <p:bldP spid="8" grpId="0" animBg="1"/>
      <p:bldP spid="37" grpId="0"/>
      <p:bldP spid="38" grpId="0"/>
      <p:bldP spid="39" grpId="0"/>
      <p:bldP spid="44" grpId="0"/>
      <p:bldP spid="3" grpId="0" animBg="1"/>
      <p:bldP spid="18" grpId="0" animBg="1"/>
      <p:bldP spid="19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EC725F-48F6-EAB0-A0EC-4F75A357C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4956C414-E93E-8D10-4EF9-FE8A647124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750" t="15619" r="15619" b="19588"/>
          <a:stretch>
            <a:fillRect/>
          </a:stretch>
        </p:blipFill>
        <p:spPr>
          <a:xfrm>
            <a:off x="0" y="-1"/>
            <a:ext cx="18288000" cy="10287001"/>
          </a:xfrm>
          <a:prstGeom prst="rect">
            <a:avLst/>
          </a:prstGeom>
        </p:spPr>
      </p:pic>
      <p:sp>
        <p:nvSpPr>
          <p:cNvPr id="12" name="TextBox 15">
            <a:extLst>
              <a:ext uri="{FF2B5EF4-FFF2-40B4-BE49-F238E27FC236}">
                <a16:creationId xmlns:a16="http://schemas.microsoft.com/office/drawing/2014/main" id="{65074A5B-2A64-F749-244E-83F23D9C8051}"/>
              </a:ext>
            </a:extLst>
          </p:cNvPr>
          <p:cNvSpPr txBox="1"/>
          <p:nvPr/>
        </p:nvSpPr>
        <p:spPr>
          <a:xfrm>
            <a:off x="7992998" y="1813644"/>
            <a:ext cx="6181735" cy="461665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r>
              <a:rPr lang="it-IT" sz="2400" dirty="0">
                <a:solidFill>
                  <a:prstClr val="black">
                    <a:lumMod val="65000"/>
                    <a:lumOff val="35000"/>
                  </a:prstClr>
                </a:solidFill>
                <a:ea typeface="+mn-ea"/>
              </a:rPr>
              <a:t>PILOTI DI ELICOTTERO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E37A268-B503-46F4-81BB-69F5F2E95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590" y="1550163"/>
            <a:ext cx="5898651" cy="3317992"/>
          </a:xfrm>
          <a:prstGeom prst="rect">
            <a:avLst/>
          </a:prstGeom>
          <a:ln w="47625">
            <a:solidFill>
              <a:srgbClr val="F79646"/>
            </a:solidFill>
          </a:ln>
        </p:spPr>
      </p:pic>
      <p:sp>
        <p:nvSpPr>
          <p:cNvPr id="4" name="Google Shape;1236;p32">
            <a:extLst>
              <a:ext uri="{FF2B5EF4-FFF2-40B4-BE49-F238E27FC236}">
                <a16:creationId xmlns:a16="http://schemas.microsoft.com/office/drawing/2014/main" id="{9AAE4C75-463E-6274-55D4-D63648CCE9B4}"/>
              </a:ext>
            </a:extLst>
          </p:cNvPr>
          <p:cNvSpPr txBox="1"/>
          <p:nvPr/>
        </p:nvSpPr>
        <p:spPr>
          <a:xfrm>
            <a:off x="1726792" y="5606811"/>
            <a:ext cx="9416208" cy="461665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it-IT" sz="2400" dirty="0">
                <a:solidFill>
                  <a:prstClr val="black">
                    <a:lumMod val="65000"/>
                    <a:lumOff val="35000"/>
                  </a:prstClr>
                </a:solidFill>
                <a:ea typeface="+mn-ea"/>
              </a:rPr>
              <a:t>PILOTI DI ELICOTTERO DURANTE UN’AUTOROTAZIONE</a:t>
            </a:r>
            <a:endParaRPr lang="it-IT" altLang="it-IT" sz="2400" dirty="0">
              <a:solidFill>
                <a:prstClr val="black">
                  <a:lumMod val="65000"/>
                  <a:lumOff val="35000"/>
                </a:prstClr>
              </a:solidFill>
              <a:ea typeface="+mn-ea"/>
            </a:endParaRPr>
          </a:p>
        </p:txBody>
      </p:sp>
      <p:pic>
        <p:nvPicPr>
          <p:cNvPr id="5" name="Immagine 4" descr="Immagine che contiene testo, diagramma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2CF332D7-68A6-797C-D33E-AEF1D44908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7617" y="4150451"/>
            <a:ext cx="6378608" cy="3574404"/>
          </a:xfrm>
          <a:prstGeom prst="rect">
            <a:avLst/>
          </a:prstGeom>
          <a:ln w="47625">
            <a:solidFill>
              <a:srgbClr val="F79646"/>
            </a:solidFill>
          </a:ln>
        </p:spPr>
      </p:pic>
      <p:sp>
        <p:nvSpPr>
          <p:cNvPr id="6" name="Google Shape;1236;p32">
            <a:extLst>
              <a:ext uri="{FF2B5EF4-FFF2-40B4-BE49-F238E27FC236}">
                <a16:creationId xmlns:a16="http://schemas.microsoft.com/office/drawing/2014/main" id="{1981AD8C-0067-9B6D-2008-F714D330F85D}"/>
              </a:ext>
            </a:extLst>
          </p:cNvPr>
          <p:cNvSpPr txBox="1"/>
          <p:nvPr/>
        </p:nvSpPr>
        <p:spPr>
          <a:xfrm>
            <a:off x="8111266" y="9169145"/>
            <a:ext cx="6063467" cy="461665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it-IT" sz="2400" dirty="0">
                <a:solidFill>
                  <a:prstClr val="black">
                    <a:lumMod val="65000"/>
                    <a:lumOff val="35000"/>
                  </a:prstClr>
                </a:solidFill>
                <a:ea typeface="+mn-ea"/>
              </a:rPr>
              <a:t>PILOTI DI ALIANTI</a:t>
            </a:r>
          </a:p>
        </p:txBody>
      </p:sp>
      <p:pic>
        <p:nvPicPr>
          <p:cNvPr id="7" name="Immagine 6" descr="Immagine che contiene testo, schermata, software, diagramma&#10;&#10;Il contenuto generato dall'IA potrebbe non essere corretto.">
            <a:extLst>
              <a:ext uri="{FF2B5EF4-FFF2-40B4-BE49-F238E27FC236}">
                <a16:creationId xmlns:a16="http://schemas.microsoft.com/office/drawing/2014/main" id="{FE6070E3-7222-7E5A-CD58-311DBA7B5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590" y="6496060"/>
            <a:ext cx="6063467" cy="3423838"/>
          </a:xfrm>
          <a:prstGeom prst="rect">
            <a:avLst/>
          </a:prstGeom>
          <a:ln w="47625">
            <a:solidFill>
              <a:srgbClr val="F79646"/>
            </a:solidFill>
          </a:ln>
        </p:spPr>
      </p:pic>
      <p:sp>
        <p:nvSpPr>
          <p:cNvPr id="8" name="TextBox 15">
            <a:extLst>
              <a:ext uri="{FF2B5EF4-FFF2-40B4-BE49-F238E27FC236}">
                <a16:creationId xmlns:a16="http://schemas.microsoft.com/office/drawing/2014/main" id="{9198BCCE-B38F-806B-003F-1B40CFFA1050}"/>
              </a:ext>
            </a:extLst>
          </p:cNvPr>
          <p:cNvSpPr txBox="1"/>
          <p:nvPr/>
        </p:nvSpPr>
        <p:spPr>
          <a:xfrm>
            <a:off x="798499" y="367102"/>
            <a:ext cx="17036357" cy="707886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r>
              <a:rPr lang="it-IT" sz="4000" dirty="0">
                <a:solidFill>
                  <a:prstClr val="black">
                    <a:lumMod val="65000"/>
                    <a:lumOff val="35000"/>
                  </a:prstClr>
                </a:solidFill>
                <a:ea typeface="+mn-ea"/>
              </a:rPr>
              <a:t>MONITORAGGIO DEI PARAMETRI BIOMETRICI IN AVIAZIONE</a:t>
            </a:r>
          </a:p>
        </p:txBody>
      </p:sp>
    </p:spTree>
    <p:extLst>
      <p:ext uri="{BB962C8B-B14F-4D97-AF65-F5344CB8AC3E}">
        <p14:creationId xmlns:p14="http://schemas.microsoft.com/office/powerpoint/2010/main" val="281360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010">
          <a:extLst>
            <a:ext uri="{FF2B5EF4-FFF2-40B4-BE49-F238E27FC236}">
              <a16:creationId xmlns:a16="http://schemas.microsoft.com/office/drawing/2014/main" id="{96E45A1A-6F24-91F5-5C58-FDE0C688A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 descr="Immagine che contiene dipinto, pesca, grafica vettoriale, arte&#10;&#10;Il contenuto generato dall'IA potrebbe non essere corretto.">
            <a:extLst>
              <a:ext uri="{FF2B5EF4-FFF2-40B4-BE49-F238E27FC236}">
                <a16:creationId xmlns:a16="http://schemas.microsoft.com/office/drawing/2014/main" id="{9A3D4679-B0EA-C0F8-1286-6A744B478C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" y="0"/>
            <a:ext cx="18264857" cy="10306051"/>
          </a:xfrm>
          <a:prstGeom prst="rect">
            <a:avLst/>
          </a:prstGeom>
        </p:spPr>
      </p:pic>
      <p:sp>
        <p:nvSpPr>
          <p:cNvPr id="4" name="AutoShape 2" descr="Australian Open 2024: Sinner è il vincitore. Incredibile rimonta in ...">
            <a:extLst>
              <a:ext uri="{FF2B5EF4-FFF2-40B4-BE49-F238E27FC236}">
                <a16:creationId xmlns:a16="http://schemas.microsoft.com/office/drawing/2014/main" id="{C8D61D18-6AD1-96DC-E79F-C731AEA479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AutoShape 4" descr="Australian Open 2024: Sinner è il vincitore. Incredibile rimonta in ...">
            <a:extLst>
              <a:ext uri="{FF2B5EF4-FFF2-40B4-BE49-F238E27FC236}">
                <a16:creationId xmlns:a16="http://schemas.microsoft.com/office/drawing/2014/main" id="{ABE71790-4297-ABF5-95F8-243D957A48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AutoShape 6" descr="Tennis: Sinner batte Djokovic e vola in finale a Melbourne">
            <a:extLst>
              <a:ext uri="{FF2B5EF4-FFF2-40B4-BE49-F238E27FC236}">
                <a16:creationId xmlns:a16="http://schemas.microsoft.com/office/drawing/2014/main" id="{C3F35F2E-20E0-597E-E0E2-7289B30BDB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296400" y="52959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BC7295F5-B269-F4F6-2677-A5BA2FAA8B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448800" y="5448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AutoShape 2">
            <a:extLst>
              <a:ext uri="{FF2B5EF4-FFF2-40B4-BE49-F238E27FC236}">
                <a16:creationId xmlns:a16="http://schemas.microsoft.com/office/drawing/2014/main" id="{070E8C94-6177-F748-8FA6-0A00120D501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601200" y="56007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16AD6FBA-C3D5-E143-AAB3-C62A2DB7F500}"/>
              </a:ext>
            </a:extLst>
          </p:cNvPr>
          <p:cNvSpPr/>
          <p:nvPr/>
        </p:nvSpPr>
        <p:spPr>
          <a:xfrm>
            <a:off x="-23143" y="2776855"/>
            <a:ext cx="18288000" cy="1228408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5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ea typeface="Arial"/>
                <a:cs typeface="Arial"/>
                <a:sym typeface="Arial"/>
              </a:rPr>
              <a:t>MENTAL ECONOMY TRAINING®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7451EF2-C203-54D6-6E18-86C1C62C7391}"/>
              </a:ext>
            </a:extLst>
          </p:cNvPr>
          <p:cNvSpPr/>
          <p:nvPr/>
        </p:nvSpPr>
        <p:spPr>
          <a:xfrm>
            <a:off x="-23143" y="6496367"/>
            <a:ext cx="18287999" cy="1228408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ontserrat ExtraBold" panose="00000900000000000000" pitchFamily="2" charset="0"/>
                <a:ea typeface="Arial"/>
                <a:cs typeface="Arial"/>
                <a:sym typeface="Arial"/>
              </a:rPr>
              <a:t> GLI OSTACOLI MODERNI</a:t>
            </a:r>
          </a:p>
        </p:txBody>
      </p:sp>
    </p:spTree>
    <p:extLst>
      <p:ext uri="{BB962C8B-B14F-4D97-AF65-F5344CB8AC3E}">
        <p14:creationId xmlns:p14="http://schemas.microsoft.com/office/powerpoint/2010/main" val="334558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082CE-8489-CE11-F6A3-50F56FEE2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D22748C2-E094-A38D-ACB0-F2F823DCD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33286" cy="10287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2DD6797-CF29-7D9F-8F67-452913404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8" t="6573" r="7711"/>
          <a:stretch>
            <a:fillRect/>
          </a:stretch>
        </p:blipFill>
        <p:spPr>
          <a:xfrm>
            <a:off x="6346208" y="2707752"/>
            <a:ext cx="5904784" cy="5122502"/>
          </a:xfrm>
          <a:prstGeom prst="rect">
            <a:avLst/>
          </a:prstGeom>
          <a:ln w="44450">
            <a:solidFill>
              <a:schemeClr val="accent6"/>
            </a:solidFill>
          </a:ln>
        </p:spPr>
      </p:pic>
      <p:pic>
        <p:nvPicPr>
          <p:cNvPr id="13" name="Immagine 12" descr="Immagine che contiene persona, vestiti, uomo, interno&#10;&#10;Il contenuto generato dall'IA potrebbe non essere corretto.">
            <a:extLst>
              <a:ext uri="{FF2B5EF4-FFF2-40B4-BE49-F238E27FC236}">
                <a16:creationId xmlns:a16="http://schemas.microsoft.com/office/drawing/2014/main" id="{9D3E9502-43E2-3FF5-52C2-E8F7A6925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786" y="2707753"/>
            <a:ext cx="5482280" cy="5122502"/>
          </a:xfrm>
          <a:prstGeom prst="rect">
            <a:avLst/>
          </a:prstGeom>
          <a:ln w="44450">
            <a:solidFill>
              <a:schemeClr val="accent6"/>
            </a:solidFill>
          </a:ln>
        </p:spPr>
      </p:pic>
      <p:pic>
        <p:nvPicPr>
          <p:cNvPr id="15" name="Immagine 14" descr="Immagine che contiene aria aperta, albero, persona, erba&#10;&#10;Il contenuto generato dall'IA potrebbe non essere corretto.">
            <a:extLst>
              <a:ext uri="{FF2B5EF4-FFF2-40B4-BE49-F238E27FC236}">
                <a16:creationId xmlns:a16="http://schemas.microsoft.com/office/drawing/2014/main" id="{0312AE0A-8FCA-61E3-9FEC-ABC9699689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1739" y="2707752"/>
            <a:ext cx="5268338" cy="5122502"/>
          </a:xfrm>
          <a:prstGeom prst="rect">
            <a:avLst/>
          </a:prstGeom>
          <a:ln w="44450">
            <a:solidFill>
              <a:schemeClr val="accent6"/>
            </a:solidFill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C6FC7AB-1ABE-8AC8-7B0A-167B13A16AC0}"/>
              </a:ext>
            </a:extLst>
          </p:cNvPr>
          <p:cNvSpPr txBox="1"/>
          <p:nvPr/>
        </p:nvSpPr>
        <p:spPr>
          <a:xfrm>
            <a:off x="542636" y="369070"/>
            <a:ext cx="17511925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r>
              <a:rPr lang="en-US" dirty="0"/>
              <a:t>GLI OSTACOLI VERSO IL BENESSERE E LA PERFORMANCE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02280C7-82F5-A3B5-7C64-4AD9118238D0}"/>
              </a:ext>
            </a:extLst>
          </p:cNvPr>
          <p:cNvSpPr/>
          <p:nvPr/>
        </p:nvSpPr>
        <p:spPr>
          <a:xfrm>
            <a:off x="513786" y="8147534"/>
            <a:ext cx="5482280" cy="193899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4F58022-94DB-45D8-DB2E-0316AEB01C39}"/>
              </a:ext>
            </a:extLst>
          </p:cNvPr>
          <p:cNvSpPr txBox="1"/>
          <p:nvPr/>
        </p:nvSpPr>
        <p:spPr>
          <a:xfrm>
            <a:off x="612836" y="8239865"/>
            <a:ext cx="5284179" cy="1754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  <a:ea typeface="+mn-ea"/>
                <a:cs typeface="+mn-cs"/>
              </a:rPr>
              <a:t>UN UOMO DEL XV SECOLO RICEVEVA IN TUTTA LA SUA VITA LA STESSA QUANTITÀ DI INFORMAZIONI A CUI NOI OGGI SIAMO ESPOSTI IN UN SOLO GIORNO</a:t>
            </a:r>
            <a:endParaRPr lang="it-IT" sz="1600" b="1" dirty="0">
              <a:solidFill>
                <a:schemeClr val="tx1">
                  <a:lumMod val="65000"/>
                  <a:lumOff val="35000"/>
                </a:schemeClr>
              </a:solidFill>
              <a:latin typeface="Montserrat ExtraBold" panose="00000900000000000000" pitchFamily="2" charset="0"/>
              <a:ea typeface="+mn-ea"/>
              <a:cs typeface="+mn-cs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C4267A6-D042-1440-667C-2993110CE456}"/>
              </a:ext>
            </a:extLst>
          </p:cNvPr>
          <p:cNvSpPr/>
          <p:nvPr/>
        </p:nvSpPr>
        <p:spPr>
          <a:xfrm>
            <a:off x="28174" y="1585483"/>
            <a:ext cx="18333286" cy="769442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49138A3-3340-91DC-09D5-AD09218DCA85}"/>
              </a:ext>
            </a:extLst>
          </p:cNvPr>
          <p:cNvSpPr/>
          <p:nvPr/>
        </p:nvSpPr>
        <p:spPr>
          <a:xfrm>
            <a:off x="6346206" y="8147533"/>
            <a:ext cx="5904783" cy="193899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106997F8-BE88-0DD3-26D1-E1AF5C3F3688}"/>
              </a:ext>
            </a:extLst>
          </p:cNvPr>
          <p:cNvSpPr txBox="1"/>
          <p:nvPr/>
        </p:nvSpPr>
        <p:spPr>
          <a:xfrm>
            <a:off x="5621912" y="1438845"/>
            <a:ext cx="6542763" cy="8192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Helvetica"/>
              <a:sym typeface="Arial"/>
            </a:endParaRPr>
          </a:p>
          <a:p>
            <a:pPr marL="0" marR="0" lvl="0" indent="0" algn="ctr" defTabSz="914445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4000" b="0" i="0" u="none" strike="noStrike" kern="1200" cap="none" spc="8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/>
                <a:sym typeface="Arial"/>
              </a:rPr>
              <a:t> </a:t>
            </a:r>
            <a:r>
              <a:rPr lang="it-IT" sz="4000" dirty="0">
                <a:solidFill>
                  <a:schemeClr val="accent6"/>
                </a:solidFill>
                <a:latin typeface="Montserrat ExtraBold" panose="00000900000000000000" pitchFamily="2" charset="0"/>
                <a:ea typeface="Montserrat"/>
                <a:cs typeface="Monda" panose="020B0604020202020204" charset="0"/>
              </a:rPr>
              <a:t>IL MULTITASKING </a:t>
            </a:r>
            <a:endParaRPr lang="en-US" sz="4000" dirty="0">
              <a:solidFill>
                <a:schemeClr val="accent6"/>
              </a:solidFill>
              <a:latin typeface="Montserrat ExtraBold" panose="00000900000000000000" pitchFamily="2" charset="0"/>
              <a:ea typeface="Montserrat"/>
              <a:cs typeface="Monda" panose="020B0604020202020204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CC1F2D3-242D-178C-A094-58919B94A3A3}"/>
              </a:ext>
            </a:extLst>
          </p:cNvPr>
          <p:cNvSpPr txBox="1"/>
          <p:nvPr/>
        </p:nvSpPr>
        <p:spPr>
          <a:xfrm>
            <a:off x="6465544" y="8239865"/>
            <a:ext cx="5666105" cy="1754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it-IT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  <a:ea typeface="+mn-ea"/>
                <a:cs typeface="+mn-cs"/>
              </a:rPr>
              <a:t>IL NOSTRO CERVELLO RICEVE  74 GIGABYTE DI INFORMAZIONI AL GIORNO, PARI AL CONTENUTO DI 16 DVD O DI 174 GIORNALI QUOTIDIANI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3B055E6-596F-612C-D202-4194CA4DC823}"/>
              </a:ext>
            </a:extLst>
          </p:cNvPr>
          <p:cNvSpPr/>
          <p:nvPr/>
        </p:nvSpPr>
        <p:spPr>
          <a:xfrm>
            <a:off x="12591739" y="8147533"/>
            <a:ext cx="5268338" cy="193899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D99F984-07E0-163B-D971-AF4A0282989E}"/>
              </a:ext>
            </a:extLst>
          </p:cNvPr>
          <p:cNvSpPr txBox="1"/>
          <p:nvPr/>
        </p:nvSpPr>
        <p:spPr>
          <a:xfrm>
            <a:off x="12697439" y="8379000"/>
            <a:ext cx="4977725" cy="13388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just">
              <a:lnSpc>
                <a:spcPct val="150000"/>
              </a:lnSpc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  <a:ea typeface="+mn-ea"/>
                <a:cs typeface="+mn-cs"/>
              </a:defRPr>
            </a:lvl1pPr>
          </a:lstStyle>
          <a:p>
            <a:r>
              <a:rPr lang="it-IT" sz="1800" dirty="0"/>
              <a:t>OGGI TROPPO SPESSO CI SUCCEDE CHE MENTRE FACCIAMO UNA COSA NE PENSIAMO ALTRE 100 </a:t>
            </a:r>
          </a:p>
        </p:txBody>
      </p:sp>
    </p:spTree>
    <p:extLst>
      <p:ext uri="{BB962C8B-B14F-4D97-AF65-F5344CB8AC3E}">
        <p14:creationId xmlns:p14="http://schemas.microsoft.com/office/powerpoint/2010/main" val="29670654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4" grpId="0" animBg="1"/>
      <p:bldP spid="5" grpId="0" animBg="1"/>
      <p:bldP spid="17" grpId="0"/>
      <p:bldP spid="16" grpId="0"/>
      <p:bldP spid="8" grpId="0" animBg="1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30">
          <a:extLst>
            <a:ext uri="{FF2B5EF4-FFF2-40B4-BE49-F238E27FC236}">
              <a16:creationId xmlns:a16="http://schemas.microsoft.com/office/drawing/2014/main" id="{7E0D42E8-929E-8564-C524-AB5C5FDCB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C3BFC0FA-293E-1FBA-AD20-BA4EF25BA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286" y="0"/>
            <a:ext cx="18333286" cy="10287000"/>
          </a:xfrm>
          <a:prstGeom prst="rect">
            <a:avLst/>
          </a:prstGeom>
        </p:spPr>
      </p:pic>
      <p:pic>
        <p:nvPicPr>
          <p:cNvPr id="5" name="Immagine 4" descr="Immagine che contiene testo, lavagna, interno, calligrafia&#10;&#10;Il contenuto generato dall'IA potrebbe non essere corretto.">
            <a:extLst>
              <a:ext uri="{FF2B5EF4-FFF2-40B4-BE49-F238E27FC236}">
                <a16:creationId xmlns:a16="http://schemas.microsoft.com/office/drawing/2014/main" id="{62C35F12-1DFB-1342-A484-E1EE55361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0" y="2552700"/>
            <a:ext cx="8159744" cy="7130587"/>
          </a:xfrm>
          <a:prstGeom prst="rect">
            <a:avLst/>
          </a:prstGeom>
        </p:spPr>
      </p:pic>
      <p:pic>
        <p:nvPicPr>
          <p:cNvPr id="4" name="Immagine 3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C5BC47D7-BEA6-C569-5673-3654F859BA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34" b="10953"/>
          <a:stretch>
            <a:fillRect/>
          </a:stretch>
        </p:blipFill>
        <p:spPr>
          <a:xfrm>
            <a:off x="-22123" y="0"/>
            <a:ext cx="18288000" cy="10325100"/>
          </a:xfrm>
          <a:prstGeom prst="rect">
            <a:avLst/>
          </a:prstGeom>
        </p:spPr>
      </p:pic>
      <p:sp>
        <p:nvSpPr>
          <p:cNvPr id="6" name="Google Shape;1236;p32">
            <a:extLst>
              <a:ext uri="{FF2B5EF4-FFF2-40B4-BE49-F238E27FC236}">
                <a16:creationId xmlns:a16="http://schemas.microsoft.com/office/drawing/2014/main" id="{0CA4BDDE-A222-3577-1304-9C2DD7D0D5AB}"/>
              </a:ext>
            </a:extLst>
          </p:cNvPr>
          <p:cNvSpPr txBox="1"/>
          <p:nvPr/>
        </p:nvSpPr>
        <p:spPr>
          <a:xfrm>
            <a:off x="2312025" y="359611"/>
            <a:ext cx="12938017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algn="ctr">
              <a:defRPr/>
            </a:pPr>
            <a:r>
              <a:rPr lang="en-US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</a:rPr>
              <a:t>Il LOBO FRONTALE COME UNA LAVAGNA</a:t>
            </a:r>
            <a:endParaRPr kumimoji="0" lang="it-IT" sz="4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ontserrat ExtraBold" panose="00000900000000000000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9" name="Immagine 8" descr="Immagine che contiene testo, lavagna, interno, calligrafia&#10;&#10;Il contenuto generato dall'IA potrebbe non essere corretto.">
            <a:extLst>
              <a:ext uri="{FF2B5EF4-FFF2-40B4-BE49-F238E27FC236}">
                <a16:creationId xmlns:a16="http://schemas.microsoft.com/office/drawing/2014/main" id="{37F911B2-26BE-AEB1-B437-7EAEE8F845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0766" y="2605919"/>
            <a:ext cx="8378176" cy="7321469"/>
          </a:xfrm>
          <a:prstGeom prst="rect">
            <a:avLst/>
          </a:prstGeom>
          <a:ln w="47625">
            <a:solidFill>
              <a:schemeClr val="accent6"/>
            </a:solidFill>
          </a:ln>
        </p:spPr>
      </p:pic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5D095975-1AC0-EF3B-3D76-92C2CAFBABB3}"/>
              </a:ext>
            </a:extLst>
          </p:cNvPr>
          <p:cNvSpPr/>
          <p:nvPr/>
        </p:nvSpPr>
        <p:spPr>
          <a:xfrm>
            <a:off x="441457" y="3878825"/>
            <a:ext cx="8378176" cy="3878825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4129" marR="0" lvl="0" indent="-1206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spc="225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lang="it-IT" sz="3600" b="0" i="0" u="none" strike="noStrike" kern="0" cap="none" spc="50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ontserrat ExtraBold" panose="00000900000000000000" pitchFamily="2" charset="0"/>
                <a:ea typeface="Montserrat"/>
                <a:cs typeface="Monda" panose="020B0604020202020204" charset="0"/>
                <a:sym typeface="Century Gothic"/>
              </a:rPr>
              <a:t>PULIRE LA MENTE DAL SUPERFLUO PER RIMANERE LUCIDI E PREVENIRE LA STANCHEZZA  </a:t>
            </a:r>
          </a:p>
        </p:txBody>
      </p:sp>
    </p:spTree>
    <p:extLst>
      <p:ext uri="{BB962C8B-B14F-4D97-AF65-F5344CB8AC3E}">
        <p14:creationId xmlns:p14="http://schemas.microsoft.com/office/powerpoint/2010/main" val="361002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8779C-C020-61BF-88D5-2F9C787AE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5FDF4132-58F3-E92C-4618-9EE4B2D9D4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825" r="-1" b="22644"/>
          <a:stretch>
            <a:fillRect/>
          </a:stretch>
        </p:blipFill>
        <p:spPr>
          <a:xfrm>
            <a:off x="-22642" y="-1"/>
            <a:ext cx="18360845" cy="10287002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29E14E75-2322-EABC-E10C-72AD9747EA6D}"/>
              </a:ext>
            </a:extLst>
          </p:cNvPr>
          <p:cNvSpPr txBox="1"/>
          <p:nvPr/>
        </p:nvSpPr>
        <p:spPr>
          <a:xfrm>
            <a:off x="11697775" y="2096256"/>
            <a:ext cx="6700529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 </a:t>
            </a:r>
            <a:r>
              <a:rPr kumimoji="0" lang="en-US" sz="3000" b="1" i="0" u="sng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CPF EFFICIENTE</a:t>
            </a:r>
          </a:p>
          <a:p>
            <a:pPr marL="0" marR="0" lvl="0" indent="0" algn="ctr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b="1" i="0" u="sng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ontserrat ExtraBold" panose="00000900000000000000" pitchFamily="2" charset="0"/>
              <a:ea typeface="+mn-ea"/>
              <a:cs typeface="Arial"/>
              <a:sym typeface="Arial"/>
            </a:endParaRPr>
          </a:p>
          <a:p>
            <a:pPr algn="ctr" defTabSz="914445">
              <a:defRPr/>
            </a:pPr>
            <a:r>
              <a:rPr lang="it-IT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LA PARTE PIÙ NUOVA</a:t>
            </a:r>
          </a:p>
          <a:p>
            <a:pPr algn="ctr" defTabSz="914445">
              <a:defRPr/>
            </a:pPr>
            <a:r>
              <a:rPr lang="it-IT" sz="22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CARATTERISTICA DELL'HOMO SAPIENS</a:t>
            </a:r>
          </a:p>
          <a:p>
            <a:pPr algn="just" defTabSz="914445">
              <a:defRPr/>
            </a:pPr>
            <a:endParaRPr lang="it-IT" sz="1800" b="1" dirty="0">
              <a:solidFill>
                <a:srgbClr val="404040"/>
              </a:solidFill>
              <a:latin typeface="Montserrat ExtraBold" panose="00000900000000000000" pitchFamily="2" charset="0"/>
              <a:ea typeface="+mn-ea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C93AD46-DD7C-3F7B-7BB4-B9650B90C1DA}"/>
              </a:ext>
            </a:extLst>
          </p:cNvPr>
          <p:cNvSpPr txBox="1"/>
          <p:nvPr/>
        </p:nvSpPr>
        <p:spPr>
          <a:xfrm>
            <a:off x="120776" y="2103525"/>
            <a:ext cx="615815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000" b="1" i="0" u="sng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SISTEMA</a:t>
            </a:r>
            <a:r>
              <a:rPr kumimoji="0" lang="en-US" sz="3000" b="1" i="0" u="sng" strike="noStrike" kern="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 LIMBICO </a:t>
            </a:r>
          </a:p>
          <a:p>
            <a:pPr marL="0" marR="0" lvl="0" indent="0" algn="ctr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lang="en-US" sz="800" b="1" dirty="0">
              <a:solidFill>
                <a:prstClr val="black">
                  <a:lumMod val="65000"/>
                  <a:lumOff val="35000"/>
                </a:prstClr>
              </a:solidFill>
              <a:latin typeface="Montserrat ExtraBold" panose="00000900000000000000" pitchFamily="2" charset="0"/>
              <a:ea typeface="+mn-ea"/>
            </a:endParaRPr>
          </a:p>
          <a:p>
            <a:pPr lvl="0" algn="ctr" defTabSz="914445">
              <a:spcBef>
                <a:spcPts val="600"/>
              </a:spcBef>
              <a:buClr>
                <a:srgbClr val="404040"/>
              </a:buClr>
              <a:defRPr/>
            </a:pPr>
            <a:r>
              <a:rPr lang="it-IT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LA PARTE PIÙ ANTICA</a:t>
            </a:r>
          </a:p>
          <a:p>
            <a:pPr lvl="0" algn="ctr" defTabSz="914445">
              <a:spcBef>
                <a:spcPts val="600"/>
              </a:spcBef>
              <a:buClr>
                <a:srgbClr val="404040"/>
              </a:buClr>
              <a:defRPr/>
            </a:pPr>
            <a:r>
              <a:rPr lang="it-IT" sz="22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SENTE PRIMA CHE TU POSSA PENSARE</a:t>
            </a:r>
          </a:p>
          <a:p>
            <a:pPr algn="just" defTabSz="914445">
              <a:spcBef>
                <a:spcPts val="600"/>
              </a:spcBef>
              <a:buClr>
                <a:srgbClr val="404040"/>
              </a:buClr>
              <a:defRPr/>
            </a:pPr>
            <a:endParaRPr lang="en-US" sz="2000" b="1" dirty="0">
              <a:solidFill>
                <a:prstClr val="black">
                  <a:lumMod val="65000"/>
                  <a:lumOff val="35000"/>
                </a:prstClr>
              </a:solidFill>
              <a:latin typeface="Montserrat ExtraBold" panose="00000900000000000000" pitchFamily="2" charset="0"/>
              <a:ea typeface="+mn-ea"/>
            </a:endParaRPr>
          </a:p>
        </p:txBody>
      </p:sp>
      <p:sp>
        <p:nvSpPr>
          <p:cNvPr id="3" name="Google Shape;1236;p32">
            <a:extLst>
              <a:ext uri="{FF2B5EF4-FFF2-40B4-BE49-F238E27FC236}">
                <a16:creationId xmlns:a16="http://schemas.microsoft.com/office/drawing/2014/main" id="{B27F5AE5-D719-C236-6A68-4F60A183CE71}"/>
              </a:ext>
            </a:extLst>
          </p:cNvPr>
          <p:cNvSpPr txBox="1"/>
          <p:nvPr/>
        </p:nvSpPr>
        <p:spPr>
          <a:xfrm>
            <a:off x="160659" y="524498"/>
            <a:ext cx="17994242" cy="64633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algn="ctr">
              <a:defRPr/>
            </a:pPr>
            <a:r>
              <a:rPr lang="it-IT" sz="360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</a:rPr>
              <a:t>LA VITA È UNA CONTINUA NEGOZIAZIONE TRA QUESTE DUE STRUTTURE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40511781-4FC9-A19F-2444-68C339D014FF}"/>
              </a:ext>
            </a:extLst>
          </p:cNvPr>
          <p:cNvGrpSpPr/>
          <p:nvPr/>
        </p:nvGrpSpPr>
        <p:grpSpPr>
          <a:xfrm>
            <a:off x="6437248" y="2640470"/>
            <a:ext cx="5472427" cy="6063198"/>
            <a:chOff x="6538846" y="2640470"/>
            <a:chExt cx="5472427" cy="6063198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4649762C-931B-77DB-EB57-36CC480BF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38846" y="2640470"/>
              <a:ext cx="5332717" cy="6063198"/>
            </a:xfrm>
            <a:prstGeom prst="rect">
              <a:avLst/>
            </a:prstGeom>
          </p:spPr>
        </p:pic>
        <p:sp>
          <p:nvSpPr>
            <p:cNvPr id="19" name="Rettangolo 18">
              <a:extLst>
                <a:ext uri="{FF2B5EF4-FFF2-40B4-BE49-F238E27FC236}">
                  <a16:creationId xmlns:a16="http://schemas.microsoft.com/office/drawing/2014/main" id="{17FCC1EB-AE05-EAA4-DAB0-1CA9BF9ECC88}"/>
                </a:ext>
              </a:extLst>
            </p:cNvPr>
            <p:cNvSpPr/>
            <p:nvPr/>
          </p:nvSpPr>
          <p:spPr>
            <a:xfrm>
              <a:off x="11241015" y="8076161"/>
              <a:ext cx="444993" cy="458239"/>
            </a:xfrm>
            <a:prstGeom prst="rect">
              <a:avLst/>
            </a:prstGeom>
            <a:solidFill>
              <a:srgbClr val="0416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4044BD78-E59C-104A-FE79-068333543772}"/>
                </a:ext>
              </a:extLst>
            </p:cNvPr>
            <p:cNvSpPr txBox="1"/>
            <p:nvPr/>
          </p:nvSpPr>
          <p:spPr>
            <a:xfrm>
              <a:off x="9417692" y="4403839"/>
              <a:ext cx="2593581" cy="776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CORTECCIA</a:t>
              </a:r>
            </a:p>
            <a:p>
              <a:pPr marL="0" marR="0" lvl="0" indent="0" algn="ctr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PENSIERO RAZIONALE</a:t>
              </a: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266C9CF8-7F0B-59CE-F88C-BD66CE269EF7}"/>
                </a:ext>
              </a:extLst>
            </p:cNvPr>
            <p:cNvSpPr txBox="1"/>
            <p:nvPr/>
          </p:nvSpPr>
          <p:spPr>
            <a:xfrm>
              <a:off x="6564200" y="4403839"/>
              <a:ext cx="2593580" cy="776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SISTEMA LIMBICO</a:t>
              </a:r>
            </a:p>
            <a:p>
              <a:pPr marL="0" marR="0" lvl="0" indent="0" algn="ctr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EMOZIONI - MEMORIA</a:t>
              </a:r>
            </a:p>
          </p:txBody>
        </p:sp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id="{C55D2542-A387-B996-C0DD-D8298A4F5A5B}"/>
                </a:ext>
              </a:extLst>
            </p:cNvPr>
            <p:cNvSpPr/>
            <p:nvPr/>
          </p:nvSpPr>
          <p:spPr>
            <a:xfrm>
              <a:off x="6686551" y="8076161"/>
              <a:ext cx="444993" cy="458239"/>
            </a:xfrm>
            <a:prstGeom prst="rect">
              <a:avLst/>
            </a:prstGeom>
            <a:solidFill>
              <a:srgbClr val="0416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5D50C6A-4928-40F5-CA8A-FB3177A4A68F}"/>
              </a:ext>
            </a:extLst>
          </p:cNvPr>
          <p:cNvSpPr txBox="1"/>
          <p:nvPr/>
        </p:nvSpPr>
        <p:spPr>
          <a:xfrm>
            <a:off x="86778" y="4482821"/>
            <a:ext cx="615338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spcBef>
                <a:spcPts val="600"/>
              </a:spcBef>
              <a:buClr>
                <a:srgbClr val="595959"/>
              </a:buClr>
              <a:defRPr/>
            </a:pPr>
            <a:r>
              <a:rPr lang="en-US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QUANDO PREVALE IL COMPORTAMENTO È GUIDATO DALLE EMOZIONI</a:t>
            </a:r>
          </a:p>
          <a:p>
            <a:pPr marL="342900" indent="-342900" algn="ctr" defTabSz="914445">
              <a:spcBef>
                <a:spcPts val="600"/>
              </a:spcBef>
              <a:buClr>
                <a:srgbClr val="595959"/>
              </a:buClr>
              <a:buFont typeface="Arial" panose="020B0604020202020204" pitchFamily="34" charset="0"/>
              <a:buChar char="•"/>
              <a:defRPr/>
            </a:pPr>
            <a:endParaRPr lang="en-US" sz="2400" b="1" dirty="0">
              <a:solidFill>
                <a:prstClr val="black">
                  <a:lumMod val="65000"/>
                  <a:lumOff val="35000"/>
                </a:prstClr>
              </a:solidFill>
              <a:latin typeface="Montserrat ExtraBold" panose="00000900000000000000" pitchFamily="2" charset="0"/>
              <a:ea typeface="+mn-ea"/>
            </a:endParaRPr>
          </a:p>
          <a:p>
            <a:pPr marL="342900" indent="-342900" algn="just" defTabSz="914445">
              <a:spcBef>
                <a:spcPts val="600"/>
              </a:spcBef>
              <a:buClr>
                <a:srgbClr val="595959"/>
              </a:buClr>
              <a:buFont typeface="Arial" panose="020B0604020202020204" pitchFamily="34" charset="0"/>
              <a:buChar char="•"/>
              <a:defRPr/>
            </a:pPr>
            <a:r>
              <a:rPr lang="it-IT" sz="2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PERCEPISCE SEMPRE MINACCE</a:t>
            </a:r>
          </a:p>
          <a:p>
            <a:pPr marL="342900" indent="-342900" algn="just" defTabSz="914445">
              <a:spcBef>
                <a:spcPts val="600"/>
              </a:spcBef>
              <a:buClr>
                <a:srgbClr val="595959"/>
              </a:buClr>
              <a:buFont typeface="Arial" panose="020B0604020202020204" pitchFamily="34" charset="0"/>
              <a:buChar char="•"/>
              <a:defRPr/>
            </a:pPr>
            <a:r>
              <a:rPr lang="it-IT" sz="2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REAZIONI DIFENSIVE</a:t>
            </a:r>
          </a:p>
          <a:p>
            <a:pPr marL="342900" indent="-342900" algn="just" defTabSz="914445">
              <a:spcBef>
                <a:spcPts val="600"/>
              </a:spcBef>
              <a:buClr>
                <a:srgbClr val="595959"/>
              </a:buClr>
              <a:buFont typeface="Arial" panose="020B0604020202020204" pitchFamily="34" charset="0"/>
              <a:buChar char="•"/>
              <a:defRPr/>
            </a:pPr>
            <a:r>
              <a:rPr lang="it-IT" sz="2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AGGRESSIVITÀ </a:t>
            </a:r>
          </a:p>
          <a:p>
            <a:pPr marL="342900" indent="-342900" algn="just" defTabSz="914445">
              <a:spcBef>
                <a:spcPts val="600"/>
              </a:spcBef>
              <a:buClr>
                <a:srgbClr val="595959"/>
              </a:buClr>
              <a:buFont typeface="Arial" panose="020B0604020202020204" pitchFamily="34" charset="0"/>
              <a:buChar char="•"/>
              <a:defRPr/>
            </a:pPr>
            <a:r>
              <a:rPr lang="it-IT" sz="2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IMPULSIVITÀ ED ERRORI </a:t>
            </a:r>
          </a:p>
          <a:p>
            <a:pPr marL="342900" indent="-342900" algn="just" defTabSz="914445">
              <a:spcBef>
                <a:spcPts val="600"/>
              </a:spcBef>
              <a:buClr>
                <a:srgbClr val="595959"/>
              </a:buClr>
              <a:buFont typeface="Arial" panose="020B0604020202020204" pitchFamily="34" charset="0"/>
              <a:buChar char="•"/>
              <a:defRPr/>
            </a:pPr>
            <a:r>
              <a:rPr lang="it-IT" sz="2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SPRECO DI ENERGIE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D3F9848-1862-9F58-2343-2F2FFA5D1CF7}"/>
              </a:ext>
            </a:extLst>
          </p:cNvPr>
          <p:cNvSpPr txBox="1"/>
          <p:nvPr/>
        </p:nvSpPr>
        <p:spPr>
          <a:xfrm>
            <a:off x="11928280" y="4675658"/>
            <a:ext cx="6212841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buClr>
                <a:srgbClr val="595959"/>
              </a:buClr>
              <a:defRPr/>
            </a:pPr>
            <a:r>
              <a:rPr lang="en-US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IL COMPORTAMENTO È GUIDATO </a:t>
            </a:r>
          </a:p>
          <a:p>
            <a:pPr algn="ctr" defTabSz="914445">
              <a:buClr>
                <a:srgbClr val="595959"/>
              </a:buClr>
              <a:defRPr/>
            </a:pPr>
            <a:r>
              <a:rPr lang="en-US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DALLA RAZIONALITÀ</a:t>
            </a:r>
          </a:p>
          <a:p>
            <a:pPr marL="285750" indent="-285750" algn="just" defTabSz="914445">
              <a:buClr>
                <a:srgbClr val="595959"/>
              </a:buClr>
              <a:buFont typeface="Arial" panose="020B0604020202020204" pitchFamily="34" charset="0"/>
              <a:buChar char="•"/>
              <a:defRPr/>
            </a:pPr>
            <a:endParaRPr 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Montserrat ExtraBold" panose="00000900000000000000" pitchFamily="2" charset="0"/>
              <a:ea typeface="+mn-ea"/>
            </a:endParaRPr>
          </a:p>
          <a:p>
            <a:pPr marL="285750" indent="-285750" algn="just" defTabSz="914445">
              <a:buClr>
                <a:srgbClr val="595959"/>
              </a:buClr>
              <a:buFont typeface="Arial" panose="020B0604020202020204" pitchFamily="34" charset="0"/>
              <a:buChar char="•"/>
              <a:defRPr/>
            </a:pPr>
            <a:endParaRPr 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Montserrat ExtraBold" panose="00000900000000000000" pitchFamily="2" charset="0"/>
              <a:ea typeface="+mn-ea"/>
            </a:endParaRPr>
          </a:p>
          <a:p>
            <a:pPr marL="285750" indent="-285750" algn="just" defTabSz="914445">
              <a:buClr>
                <a:srgbClr val="595959"/>
              </a:buClr>
              <a:buFont typeface="Arial" panose="020B0604020202020204" pitchFamily="34" charset="0"/>
              <a:buChar char="•"/>
              <a:defRPr/>
            </a:pPr>
            <a:endParaRPr 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Montserrat ExtraBold" panose="00000900000000000000" pitchFamily="2" charset="0"/>
              <a:ea typeface="+mn-ea"/>
            </a:endParaRPr>
          </a:p>
          <a:p>
            <a:pPr marL="342900" indent="-342900" algn="just" defTabSz="914445">
              <a:spcBef>
                <a:spcPts val="600"/>
              </a:spcBef>
              <a:buClr>
                <a:srgbClr val="595959"/>
              </a:buClr>
              <a:buFont typeface="Arial" panose="020B0604020202020204" pitchFamily="34" charset="0"/>
              <a:buChar char="•"/>
              <a:defRPr/>
            </a:pPr>
            <a:r>
              <a:rPr lang="it-IT" sz="2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LUCIDITA MENTALE </a:t>
            </a:r>
            <a:endParaRPr lang="en-US" sz="2200" b="1" dirty="0">
              <a:solidFill>
                <a:prstClr val="black">
                  <a:lumMod val="65000"/>
                  <a:lumOff val="35000"/>
                </a:prstClr>
              </a:solidFill>
              <a:latin typeface="Montserrat ExtraBold" panose="00000900000000000000" pitchFamily="2" charset="0"/>
              <a:ea typeface="+mn-ea"/>
            </a:endParaRPr>
          </a:p>
          <a:p>
            <a:pPr marL="342900" indent="-342900" algn="just" defTabSz="914445">
              <a:spcBef>
                <a:spcPts val="600"/>
              </a:spcBef>
              <a:buClr>
                <a:srgbClr val="595959"/>
              </a:buClr>
              <a:buFont typeface="Arial" panose="020B0604020202020204" pitchFamily="34" charset="0"/>
              <a:buChar char="•"/>
              <a:defRPr/>
            </a:pPr>
            <a:r>
              <a:rPr lang="it-IT" sz="2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EMPATIA COGNITIVA </a:t>
            </a:r>
          </a:p>
          <a:p>
            <a:pPr marL="342900" indent="-342900" algn="just" defTabSz="914445">
              <a:spcBef>
                <a:spcPts val="600"/>
              </a:spcBef>
              <a:buClr>
                <a:srgbClr val="595959"/>
              </a:buClr>
              <a:buFont typeface="Arial" panose="020B0604020202020204" pitchFamily="34" charset="0"/>
              <a:buChar char="•"/>
              <a:defRPr/>
            </a:pPr>
            <a:r>
              <a:rPr lang="it-IT" sz="2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EFFICIENTI DECISIONI STRATEGICHE </a:t>
            </a:r>
            <a:endParaRPr lang="en-US" sz="2200" b="1" dirty="0">
              <a:solidFill>
                <a:prstClr val="black">
                  <a:lumMod val="65000"/>
                  <a:lumOff val="35000"/>
                </a:prstClr>
              </a:solidFill>
              <a:latin typeface="Montserrat ExtraBold" panose="00000900000000000000" pitchFamily="2" charset="0"/>
              <a:ea typeface="+mn-ea"/>
            </a:endParaRPr>
          </a:p>
          <a:p>
            <a:pPr marL="342900" indent="-342900" algn="just" defTabSz="914445">
              <a:spcBef>
                <a:spcPts val="600"/>
              </a:spcBef>
              <a:buClr>
                <a:srgbClr val="595959"/>
              </a:buClr>
              <a:buFont typeface="Arial" panose="020B0604020202020204" pitchFamily="34" charset="0"/>
              <a:buChar char="•"/>
              <a:defRPr/>
            </a:pPr>
            <a:r>
              <a:rPr lang="it-IT" sz="2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CAPACITÀ DI MANTENERE LA CALMA  </a:t>
            </a:r>
            <a:endParaRPr lang="en-US" sz="2200" b="1" dirty="0">
              <a:solidFill>
                <a:prstClr val="black">
                  <a:lumMod val="65000"/>
                  <a:lumOff val="35000"/>
                </a:prstClr>
              </a:solidFill>
              <a:latin typeface="Montserrat ExtraBold" panose="00000900000000000000" pitchFamily="2" charset="0"/>
              <a:ea typeface="+mn-ea"/>
            </a:endParaRPr>
          </a:p>
          <a:p>
            <a:pPr marL="342900" indent="-342900" algn="just" defTabSz="914445">
              <a:spcBef>
                <a:spcPts val="600"/>
              </a:spcBef>
              <a:buClr>
                <a:srgbClr val="595959"/>
              </a:buClr>
              <a:buFont typeface="Arial" panose="020B0604020202020204" pitchFamily="34" charset="0"/>
              <a:buChar char="•"/>
              <a:defRPr/>
            </a:pPr>
            <a:r>
              <a:rPr lang="it-IT" sz="2200" b="1" dirty="0">
                <a:solidFill>
                  <a:prstClr val="black">
                    <a:lumMod val="65000"/>
                    <a:lumOff val="35000"/>
                  </a:prstClr>
                </a:solidFill>
                <a:latin typeface="Montserrat ExtraBold" panose="00000900000000000000" pitchFamily="2" charset="0"/>
                <a:ea typeface="+mn-ea"/>
              </a:rPr>
              <a:t>RISPARMIO DI ENERGIA PSICO-FISICA</a:t>
            </a:r>
            <a:endParaRPr lang="en-US" sz="2200" b="1" dirty="0">
              <a:solidFill>
                <a:prstClr val="black">
                  <a:lumMod val="65000"/>
                  <a:lumOff val="35000"/>
                </a:prstClr>
              </a:solidFill>
              <a:latin typeface="Montserrat ExtraBold" panose="00000900000000000000" pitchFamily="2" charset="0"/>
              <a:ea typeface="+mn-ea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3A39D50-FD08-7F81-5725-BE0CE2B8BD77}"/>
              </a:ext>
            </a:extLst>
          </p:cNvPr>
          <p:cNvSpPr/>
          <p:nvPr/>
        </p:nvSpPr>
        <p:spPr>
          <a:xfrm>
            <a:off x="-22645" y="9165023"/>
            <a:ext cx="18333287" cy="846815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Montserrat ExtraBold" panose="00000900000000000000" pitchFamily="2" charset="0"/>
              <a:ea typeface="Arial"/>
              <a:cs typeface="Arial"/>
              <a:sym typeface="Montserrat"/>
            </a:endParaRPr>
          </a:p>
        </p:txBody>
      </p:sp>
      <p:sp>
        <p:nvSpPr>
          <p:cNvPr id="5" name="Google Shape;1072;p18">
            <a:extLst>
              <a:ext uri="{FF2B5EF4-FFF2-40B4-BE49-F238E27FC236}">
                <a16:creationId xmlns:a16="http://schemas.microsoft.com/office/drawing/2014/main" id="{A592F9C9-DD8C-6F5F-0DC8-95B849B16FE3}"/>
              </a:ext>
            </a:extLst>
          </p:cNvPr>
          <p:cNvSpPr txBox="1"/>
          <p:nvPr/>
        </p:nvSpPr>
        <p:spPr>
          <a:xfrm>
            <a:off x="146879" y="9132344"/>
            <a:ext cx="17994242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PER IL BENESSERE E LA PERFORMANCE E’ NECESSARIO UN PERFETTO EQUILIBRIO  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ontserrat ExtraBold" panose="00000900000000000000" pitchFamily="2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577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0" grpId="0"/>
      <p:bldP spid="13" grpId="0"/>
      <p:bldP spid="16" grpId="0" animBg="1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BFBBE-C6F5-A548-01E4-DE8FC42BC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8AA83DE4-236F-9281-BC60-77BE328CA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333286" cy="10287000"/>
          </a:xfrm>
          <a:prstGeom prst="rect">
            <a:avLst/>
          </a:prstGeom>
        </p:spPr>
      </p:pic>
      <p:sp>
        <p:nvSpPr>
          <p:cNvPr id="91" name="object 9">
            <a:extLst>
              <a:ext uri="{FF2B5EF4-FFF2-40B4-BE49-F238E27FC236}">
                <a16:creationId xmlns:a16="http://schemas.microsoft.com/office/drawing/2014/main" id="{9E649CF7-809B-E89B-D539-AA1BA817DF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02104" y="2872260"/>
            <a:ext cx="5137734" cy="811502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12700" algn="ctr">
              <a:defRPr sz="6000" spc="500">
                <a:solidFill>
                  <a:srgbClr val="FE0401"/>
                </a:solidFill>
              </a:defRPr>
            </a:pPr>
            <a:r>
              <a:rPr lang="it-IT" sz="2800" kern="120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  <a:cs typeface="Monda" panose="020B0604020202020204" charset="0"/>
              </a:rPr>
              <a:t>ATTENZIONE  DISPERSA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60AE9046-8C3E-AFC8-B01B-BE5D70A7F0D0}"/>
              </a:ext>
            </a:extLst>
          </p:cNvPr>
          <p:cNvSpPr txBox="1">
            <a:spLocks/>
          </p:cNvSpPr>
          <p:nvPr/>
        </p:nvSpPr>
        <p:spPr>
          <a:xfrm>
            <a:off x="11303030" y="2883113"/>
            <a:ext cx="6547352" cy="659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9pPr>
          </a:lstStyle>
          <a:p>
            <a:pPr marL="0" marR="0" lvl="0" indent="127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spc="200">
                <a:solidFill>
                  <a:srgbClr val="FE0401"/>
                </a:solidFill>
              </a:defRPr>
            </a:pPr>
            <a:r>
              <a:rPr lang="it-IT" sz="2800" kern="1200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  <a:cs typeface="Monda" panose="020B0604020202020204" charset="0"/>
              </a:rPr>
              <a:t>ATTENZIONE FOCALIZZATA </a:t>
            </a:r>
          </a:p>
        </p:txBody>
      </p:sp>
      <p:pic>
        <p:nvPicPr>
          <p:cNvPr id="1026" name="Picture 2" descr="499440 Luce torcia a batterie portatile con luci led uv per tracce">
            <a:extLst>
              <a:ext uri="{FF2B5EF4-FFF2-40B4-BE49-F238E27FC236}">
                <a16:creationId xmlns:a16="http://schemas.microsoft.com/office/drawing/2014/main" id="{F0D3B6D1-6D11-4289-1C5A-44E4BBF617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1" t="18794" r="9467" b="21659"/>
          <a:stretch>
            <a:fillRect/>
          </a:stretch>
        </p:blipFill>
        <p:spPr bwMode="auto">
          <a:xfrm>
            <a:off x="11521672" y="3667139"/>
            <a:ext cx="6110069" cy="5622452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xtra Large Floor Lanterns | Wayfair">
            <a:extLst>
              <a:ext uri="{FF2B5EF4-FFF2-40B4-BE49-F238E27FC236}">
                <a16:creationId xmlns:a16="http://schemas.microsoft.com/office/drawing/2014/main" id="{49F39C3F-E684-4F6E-5ACD-9B986F9EC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38" y="3667139"/>
            <a:ext cx="6110068" cy="5622452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5CF0488C-594F-4546-69C2-9DB7A0538B4A}"/>
              </a:ext>
            </a:extLst>
          </p:cNvPr>
          <p:cNvSpPr txBox="1">
            <a:spLocks/>
          </p:cNvSpPr>
          <p:nvPr/>
        </p:nvSpPr>
        <p:spPr>
          <a:xfrm>
            <a:off x="484279" y="2104071"/>
            <a:ext cx="6773385" cy="784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9pPr>
          </a:lstStyle>
          <a:p>
            <a:pPr marL="0" marR="0" lvl="0" indent="127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spc="500">
                <a:solidFill>
                  <a:srgbClr val="FE0401"/>
                </a:solidFill>
              </a:defRPr>
            </a:pPr>
            <a:r>
              <a:rPr lang="it-IT" sz="3600" b="0" dirty="0">
                <a:solidFill>
                  <a:schemeClr val="accent6"/>
                </a:solidFill>
                <a:latin typeface="Montserrat ExtraBold" panose="00000900000000000000" pitchFamily="2" charset="0"/>
                <a:ea typeface="Montserrat"/>
                <a:cs typeface="Monda" panose="020B0604020202020204" charset="0"/>
              </a:rPr>
              <a:t>MULTITASKING</a:t>
            </a: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3D4A6B43-F93A-D953-F1A2-CCB8F2B75B37}"/>
              </a:ext>
            </a:extLst>
          </p:cNvPr>
          <p:cNvSpPr txBox="1">
            <a:spLocks/>
          </p:cNvSpPr>
          <p:nvPr/>
        </p:nvSpPr>
        <p:spPr>
          <a:xfrm>
            <a:off x="10971190" y="2054632"/>
            <a:ext cx="6773385" cy="659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5pPr>
            <a:lvl6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6pPr>
            <a:lvl7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7pPr>
            <a:lvl8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8pPr>
            <a:lvl9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100" b="1" i="0" u="none" strike="noStrike" cap="none" spc="0" baseline="0">
                <a:ln>
                  <a:noFill/>
                </a:ln>
                <a:solidFill>
                  <a:srgbClr val="FF1616"/>
                </a:solidFill>
                <a:uFillTx/>
                <a:latin typeface="Gill Sans MT"/>
                <a:ea typeface="Gill Sans MT"/>
                <a:cs typeface="Gill Sans MT"/>
                <a:sym typeface="Gill Sans MT"/>
              </a:defRPr>
            </a:lvl9pPr>
          </a:lstStyle>
          <a:p>
            <a:pPr indent="12700" algn="ctr">
              <a:defRPr sz="6000" spc="500">
                <a:solidFill>
                  <a:srgbClr val="FE0401"/>
                </a:solidFill>
              </a:defRPr>
            </a:pPr>
            <a:r>
              <a:rPr lang="it-IT" sz="3600" b="0" spc="500" dirty="0">
                <a:solidFill>
                  <a:schemeClr val="accent6"/>
                </a:solidFill>
                <a:latin typeface="Montserrat ExtraBold" panose="00000900000000000000" pitchFamily="2" charset="0"/>
                <a:ea typeface="Montserrat"/>
                <a:cs typeface="Monda" panose="020B0604020202020204" charset="0"/>
              </a:rPr>
              <a:t>MONOTASK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38D9118-B37B-9D30-E048-6CBF4303DE9E}"/>
              </a:ext>
            </a:extLst>
          </p:cNvPr>
          <p:cNvSpPr txBox="1"/>
          <p:nvPr/>
        </p:nvSpPr>
        <p:spPr>
          <a:xfrm>
            <a:off x="722199" y="667315"/>
            <a:ext cx="16909360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r>
              <a:rPr lang="en-US" dirty="0"/>
              <a:t>GLI STRUMENTI PER IL BENESSERE E LA PERFORMANCE</a:t>
            </a:r>
          </a:p>
        </p:txBody>
      </p:sp>
      <p:pic>
        <p:nvPicPr>
          <p:cNvPr id="7" name="Immagine 6" descr="Immagine che contiene testo, carta, Prodotto di carta, Pubblicazione&#10;&#10;Il contenuto generato dall'IA potrebbe non essere corretto.">
            <a:extLst>
              <a:ext uri="{FF2B5EF4-FFF2-40B4-BE49-F238E27FC236}">
                <a16:creationId xmlns:a16="http://schemas.microsoft.com/office/drawing/2014/main" id="{90878AB9-E044-CA7B-F9DB-7800650547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4479" y="4192518"/>
            <a:ext cx="3338720" cy="3338720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29290223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8" grpId="0" animBg="1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30">
          <a:extLst>
            <a:ext uri="{FF2B5EF4-FFF2-40B4-BE49-F238E27FC236}">
              <a16:creationId xmlns:a16="http://schemas.microsoft.com/office/drawing/2014/main" id="{6089F2CF-44DB-B94C-B4EE-ECC50BFD6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FC724B75-4863-1E6F-9863-9FF3BED367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17" b="9819"/>
          <a:stretch>
            <a:fillRect/>
          </a:stretch>
        </p:blipFill>
        <p:spPr>
          <a:xfrm>
            <a:off x="0" y="11646"/>
            <a:ext cx="18333286" cy="1027535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B5A1CB3-FCD5-CBA9-047E-319446AFDE2F}"/>
              </a:ext>
            </a:extLst>
          </p:cNvPr>
          <p:cNvSpPr/>
          <p:nvPr/>
        </p:nvSpPr>
        <p:spPr>
          <a:xfrm>
            <a:off x="-45286" y="397639"/>
            <a:ext cx="18333286" cy="815736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4400" b="1" dirty="0">
                <a:solidFill>
                  <a:schemeClr val="accent6"/>
                </a:solidFill>
                <a:latin typeface="Montserrat ExtraBold" panose="00000900000000000000" pitchFamily="2" charset="0"/>
                <a:ea typeface="Arial"/>
                <a:cs typeface="Arial"/>
              </a:rPr>
              <a:t>CONOSCERE COME USIAMO LA MENTE</a:t>
            </a:r>
          </a:p>
        </p:txBody>
      </p:sp>
      <p:sp>
        <p:nvSpPr>
          <p:cNvPr id="4" name="Rectangle: Rounded Corners 6">
            <a:extLst>
              <a:ext uri="{FF2B5EF4-FFF2-40B4-BE49-F238E27FC236}">
                <a16:creationId xmlns:a16="http://schemas.microsoft.com/office/drawing/2014/main" id="{28D63BF6-C88C-9577-3BA9-F47034DED586}"/>
              </a:ext>
            </a:extLst>
          </p:cNvPr>
          <p:cNvSpPr/>
          <p:nvPr/>
        </p:nvSpPr>
        <p:spPr>
          <a:xfrm>
            <a:off x="3028950" y="2260781"/>
            <a:ext cx="12268200" cy="351648"/>
          </a:xfrm>
          <a:prstGeom prst="roundRect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4472C4">
                  <a:tint val="44500"/>
                  <a:satMod val="160000"/>
                </a:srgbClr>
              </a:gs>
              <a:gs pos="100000">
                <a:srgbClr val="00B0F0"/>
              </a:gs>
            </a:gsLst>
            <a:lin ang="0" scaled="1"/>
            <a:tileRect/>
          </a:gra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Calibri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90FFDB9-57F6-2375-716E-D4E5E44B247E}"/>
              </a:ext>
            </a:extLst>
          </p:cNvPr>
          <p:cNvSpPr txBox="1"/>
          <p:nvPr/>
        </p:nvSpPr>
        <p:spPr>
          <a:xfrm>
            <a:off x="3028949" y="2906908"/>
            <a:ext cx="487980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Calibri"/>
              </a:rPr>
              <a:t>ELABORAZIONE COGNITIVA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 ExtraBold" panose="00000900000000000000" pitchFamily="2" charset="0"/>
              <a:cs typeface="Arial"/>
              <a:sym typeface="Calibri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2FCAEF7-DCDC-F22B-ACBC-9FE827FA8C1F}"/>
              </a:ext>
            </a:extLst>
          </p:cNvPr>
          <p:cNvSpPr txBox="1"/>
          <p:nvPr/>
        </p:nvSpPr>
        <p:spPr>
          <a:xfrm>
            <a:off x="12327311" y="2906908"/>
            <a:ext cx="2742587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2400" b="1" i="0" u="none" strike="noStrike" kern="0" cap="none" spc="0" normalizeH="0" baseline="0" noProof="0" dirty="0">
                <a:ln>
                  <a:noFill/>
                </a:ln>
                <a:solidFill>
                  <a:srgbClr val="01B0F0"/>
                </a:solidFill>
                <a:effectLst/>
                <a:uLnTx/>
                <a:uFillTx/>
                <a:latin typeface="Montserrat ExtraBold" panose="00000900000000000000" pitchFamily="2" charset="0"/>
                <a:cs typeface="Arial"/>
                <a:sym typeface="Calibri"/>
              </a:rPr>
              <a:t>AUTOMATISMO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1B0F0"/>
              </a:solidFill>
              <a:effectLst/>
              <a:uLnTx/>
              <a:uFillTx/>
              <a:latin typeface="Montserrat ExtraBold" panose="00000900000000000000" pitchFamily="2" charset="0"/>
              <a:cs typeface="Arial"/>
              <a:sym typeface="Calibri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C4954F2-56FB-8807-C79C-790589DEE066}"/>
              </a:ext>
            </a:extLst>
          </p:cNvPr>
          <p:cNvSpPr txBox="1"/>
          <p:nvPr/>
        </p:nvSpPr>
        <p:spPr>
          <a:xfrm>
            <a:off x="474192" y="1752949"/>
            <a:ext cx="13546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b="1" dirty="0">
                <a:solidFill>
                  <a:srgbClr val="595959"/>
                </a:solidFill>
              </a:rPr>
              <a:t>1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C691186-A3D1-EED0-AA7D-26EFB115E6FC}"/>
              </a:ext>
            </a:extLst>
          </p:cNvPr>
          <p:cNvSpPr/>
          <p:nvPr/>
        </p:nvSpPr>
        <p:spPr>
          <a:xfrm>
            <a:off x="2822477" y="4887518"/>
            <a:ext cx="3082413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latin typeface="Montserrat ExtraBold" panose="00000900000000000000" pitchFamily="2" charset="0"/>
              </a:rPr>
              <a:t>F0CALIZZATA 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E838700-CF04-B4BB-46F2-92F82A3D1B2E}"/>
              </a:ext>
            </a:extLst>
          </p:cNvPr>
          <p:cNvSpPr/>
          <p:nvPr/>
        </p:nvSpPr>
        <p:spPr>
          <a:xfrm>
            <a:off x="12383112" y="4895978"/>
            <a:ext cx="3082413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63500">
            <a:solidFill>
              <a:srgbClr val="5959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latin typeface="Montserrat ExtraBold" panose="00000900000000000000" pitchFamily="2" charset="0"/>
              </a:rPr>
              <a:t>DIVISA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0FC7449-E720-22B3-C758-FF7B1B707724}"/>
              </a:ext>
            </a:extLst>
          </p:cNvPr>
          <p:cNvSpPr/>
          <p:nvPr/>
        </p:nvSpPr>
        <p:spPr>
          <a:xfrm>
            <a:off x="7583508" y="4890992"/>
            <a:ext cx="3082413" cy="9144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63500">
            <a:solidFill>
              <a:srgbClr val="5959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latin typeface="Montserrat ExtraBold" panose="00000900000000000000" pitchFamily="2" charset="0"/>
              </a:rPr>
              <a:t>ALTERNATA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451BF02-C873-1422-1328-D0AD98A4417A}"/>
              </a:ext>
            </a:extLst>
          </p:cNvPr>
          <p:cNvSpPr txBox="1"/>
          <p:nvPr/>
        </p:nvSpPr>
        <p:spPr>
          <a:xfrm>
            <a:off x="626592" y="4851982"/>
            <a:ext cx="13546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b="1" dirty="0">
                <a:solidFill>
                  <a:srgbClr val="595959"/>
                </a:solidFill>
              </a:rPr>
              <a:t>2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C96EC08D-7797-90F7-0EFF-DB4A3585AFB3}"/>
              </a:ext>
            </a:extLst>
          </p:cNvPr>
          <p:cNvSpPr txBox="1"/>
          <p:nvPr/>
        </p:nvSpPr>
        <p:spPr>
          <a:xfrm>
            <a:off x="744578" y="8499893"/>
            <a:ext cx="13546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b="1" dirty="0">
                <a:solidFill>
                  <a:srgbClr val="595959"/>
                </a:solidFill>
              </a:rPr>
              <a:t>3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5E504EA4-5206-D315-EF05-BEFB416DFDEB}"/>
              </a:ext>
            </a:extLst>
          </p:cNvPr>
          <p:cNvSpPr txBox="1"/>
          <p:nvPr/>
        </p:nvSpPr>
        <p:spPr>
          <a:xfrm>
            <a:off x="6299407" y="1583376"/>
            <a:ext cx="5649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  <a:ea typeface="+mn-ea"/>
              </a:rPr>
              <a:t>ATTIVAZIONE FRONTALE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E4FA5700-B637-9263-2513-B49876386F88}"/>
              </a:ext>
            </a:extLst>
          </p:cNvPr>
          <p:cNvSpPr txBox="1"/>
          <p:nvPr/>
        </p:nvSpPr>
        <p:spPr>
          <a:xfrm>
            <a:off x="6031189" y="4004316"/>
            <a:ext cx="63289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  <a:ea typeface="+mn-ea"/>
              </a:rPr>
              <a:t>MODALITA’ DI ATTENZIONE 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F74E1BFF-E0D4-7A71-27E1-54C7E4C434ED}"/>
              </a:ext>
            </a:extLst>
          </p:cNvPr>
          <p:cNvSpPr txBox="1"/>
          <p:nvPr/>
        </p:nvSpPr>
        <p:spPr>
          <a:xfrm>
            <a:off x="6825724" y="8352258"/>
            <a:ext cx="4333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  <a:ea typeface="+mn-ea"/>
              </a:rPr>
              <a:t>CONCENTRAZIONE</a:t>
            </a:r>
          </a:p>
        </p:txBody>
      </p:sp>
      <p:sp>
        <p:nvSpPr>
          <p:cNvPr id="27" name="Rectangle: Rounded Corners 6">
            <a:extLst>
              <a:ext uri="{FF2B5EF4-FFF2-40B4-BE49-F238E27FC236}">
                <a16:creationId xmlns:a16="http://schemas.microsoft.com/office/drawing/2014/main" id="{2879AE5D-B4ED-BAF2-4727-703048F93134}"/>
              </a:ext>
            </a:extLst>
          </p:cNvPr>
          <p:cNvSpPr/>
          <p:nvPr/>
        </p:nvSpPr>
        <p:spPr>
          <a:xfrm>
            <a:off x="2987257" y="8926890"/>
            <a:ext cx="12268200" cy="351648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  <a:tileRect/>
          </a:gra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Calibri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6BD159F2-23F7-8660-07A4-8ADA52711880}"/>
              </a:ext>
            </a:extLst>
          </p:cNvPr>
          <p:cNvSpPr txBox="1"/>
          <p:nvPr/>
        </p:nvSpPr>
        <p:spPr>
          <a:xfrm>
            <a:off x="14789346" y="9467590"/>
            <a:ext cx="93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rPr>
              <a:t>t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98201C65-C1E6-46BE-0B90-6423E7FEC31B}"/>
              </a:ext>
            </a:extLst>
          </p:cNvPr>
          <p:cNvSpPr txBox="1"/>
          <p:nvPr/>
        </p:nvSpPr>
        <p:spPr>
          <a:xfrm>
            <a:off x="3223448" y="5890120"/>
            <a:ext cx="2280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  <a:ea typeface="+mn-ea"/>
              </a:defRPr>
            </a:lvl1pPr>
          </a:lstStyle>
          <a:p>
            <a:r>
              <a:rPr lang="it-IT" sz="2400" dirty="0"/>
              <a:t>STUDENTE 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0BFE203A-3998-4EA7-8822-3EDD9B116E5F}"/>
              </a:ext>
            </a:extLst>
          </p:cNvPr>
          <p:cNvSpPr txBox="1"/>
          <p:nvPr/>
        </p:nvSpPr>
        <p:spPr>
          <a:xfrm>
            <a:off x="11771993" y="5895100"/>
            <a:ext cx="4304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  <a:ea typeface="+mn-ea"/>
              </a:rPr>
              <a:t>CONTROLLORE DI VOLO 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FCC646A0-9188-AD10-A83A-5619EC01B99A}"/>
              </a:ext>
            </a:extLst>
          </p:cNvPr>
          <p:cNvSpPr txBox="1"/>
          <p:nvPr/>
        </p:nvSpPr>
        <p:spPr>
          <a:xfrm>
            <a:off x="6538801" y="5906606"/>
            <a:ext cx="5165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  <a:ea typeface="+mn-ea"/>
              </a:rPr>
              <a:t>MEDICO PRONTO SOCCORSO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C50F3B1D-08DF-819C-77C4-7AFA8719623E}"/>
              </a:ext>
            </a:extLst>
          </p:cNvPr>
          <p:cNvSpPr txBox="1"/>
          <p:nvPr/>
        </p:nvSpPr>
        <p:spPr>
          <a:xfrm>
            <a:off x="5807059" y="9411584"/>
            <a:ext cx="6370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  <a:ea typeface="+mn-ea"/>
              </a:rPr>
              <a:t>ATTENZIONE PROTRATTA NEL TEMPO</a:t>
            </a:r>
          </a:p>
        </p:txBody>
      </p:sp>
      <p:pic>
        <p:nvPicPr>
          <p:cNvPr id="5" name="Picture 2" descr="499440 Luce torcia a batterie portatile con luci led uv per tracce">
            <a:extLst>
              <a:ext uri="{FF2B5EF4-FFF2-40B4-BE49-F238E27FC236}">
                <a16:creationId xmlns:a16="http://schemas.microsoft.com/office/drawing/2014/main" id="{51A32480-5301-5D6A-29B3-5AAAFE784A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1" t="18794" r="9467" b="21659"/>
          <a:stretch>
            <a:fillRect/>
          </a:stretch>
        </p:blipFill>
        <p:spPr bwMode="auto">
          <a:xfrm>
            <a:off x="3749662" y="6483041"/>
            <a:ext cx="1228042" cy="1130040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Extra Large Floor Lanterns | Wayfair">
            <a:extLst>
              <a:ext uri="{FF2B5EF4-FFF2-40B4-BE49-F238E27FC236}">
                <a16:creationId xmlns:a16="http://schemas.microsoft.com/office/drawing/2014/main" id="{17CF7FAF-E9EE-4E0B-0C18-6C95D1769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0296" y="6485067"/>
            <a:ext cx="1228042" cy="1128014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499440 Luce torcia a batterie portatile con luci led uv per tracce">
            <a:extLst>
              <a:ext uri="{FF2B5EF4-FFF2-40B4-BE49-F238E27FC236}">
                <a16:creationId xmlns:a16="http://schemas.microsoft.com/office/drawing/2014/main" id="{1B365B8E-B1A4-5E64-672D-D63516CF48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1" t="18794" r="9467" b="21659"/>
          <a:stretch>
            <a:fillRect/>
          </a:stretch>
        </p:blipFill>
        <p:spPr bwMode="auto">
          <a:xfrm>
            <a:off x="8507336" y="6469485"/>
            <a:ext cx="1228042" cy="1130038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3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/>
      <p:bldP spid="9" grpId="0"/>
      <p:bldP spid="6" grpId="0"/>
      <p:bldP spid="18" grpId="0" animBg="1"/>
      <p:bldP spid="19" grpId="0" animBg="1"/>
      <p:bldP spid="20" grpId="0" animBg="1"/>
      <p:bldP spid="21" grpId="0"/>
      <p:bldP spid="22" grpId="0"/>
      <p:bldP spid="24" grpId="0"/>
      <p:bldP spid="25" grpId="0"/>
      <p:bldP spid="26" grpId="0"/>
      <p:bldP spid="27" grpId="0" animBg="1"/>
      <p:bldP spid="28" grpId="0"/>
      <p:bldP spid="29" grpId="0"/>
      <p:bldP spid="30" grpId="0"/>
      <p:bldP spid="31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B521B582-775E-0D95-C3AE-A96AC7B608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333286" cy="102870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009608D-1B1C-8657-7664-BD9A3B1C5E81}"/>
              </a:ext>
            </a:extLst>
          </p:cNvPr>
          <p:cNvSpPr txBox="1"/>
          <p:nvPr/>
        </p:nvSpPr>
        <p:spPr>
          <a:xfrm>
            <a:off x="1600200" y="6896100"/>
            <a:ext cx="82296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  <a:sym typeface="Calibri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  <a:sym typeface="Calibri"/>
            </a:endParaRPr>
          </a:p>
        </p:txBody>
      </p:sp>
      <p:pic>
        <p:nvPicPr>
          <p:cNvPr id="2" name="Grido Di Pietra   Werner Herzog Vittorio Mezzogiorno Donald Sutherland Mathilda May Stepen Glowacz   1991 (1)">
            <a:hlinkClick r:id="" action="ppaction://media"/>
            <a:extLst>
              <a:ext uri="{FF2B5EF4-FFF2-40B4-BE49-F238E27FC236}">
                <a16:creationId xmlns:a16="http://schemas.microsoft.com/office/drawing/2014/main" id="{5A9DFD70-D843-463B-A319-77C22E86D46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069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93576" y="1596012"/>
            <a:ext cx="12091916" cy="8182498"/>
          </a:xfrm>
          <a:prstGeom prst="rect">
            <a:avLst/>
          </a:prstGeom>
          <a:ln w="44450">
            <a:solidFill>
              <a:schemeClr val="accent6"/>
            </a:solidFill>
          </a:ln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85BC9E1-2E2E-26A0-AF99-CD6D1ECB1FE5}"/>
              </a:ext>
            </a:extLst>
          </p:cNvPr>
          <p:cNvSpPr txBox="1"/>
          <p:nvPr/>
        </p:nvSpPr>
        <p:spPr>
          <a:xfrm>
            <a:off x="1862233" y="413286"/>
            <a:ext cx="15935134" cy="76944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algn="ctr"/>
            <a:r>
              <a:rPr lang="en-US" dirty="0"/>
              <a:t>IL FOCUS PER GESTIRE LE SITUAZIONI ESTREME</a:t>
            </a:r>
          </a:p>
        </p:txBody>
      </p:sp>
    </p:spTree>
    <p:extLst>
      <p:ext uri="{BB962C8B-B14F-4D97-AF65-F5344CB8AC3E}">
        <p14:creationId xmlns:p14="http://schemas.microsoft.com/office/powerpoint/2010/main" val="175846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C21B0-494C-E728-6861-F217FBE2C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nebbia, cielo, luce, aria aperta&#10;&#10;Il contenuto generato dall'IA potrebbe non essere corretto.">
            <a:extLst>
              <a:ext uri="{FF2B5EF4-FFF2-40B4-BE49-F238E27FC236}">
                <a16:creationId xmlns:a16="http://schemas.microsoft.com/office/drawing/2014/main" id="{58191018-D969-574A-0566-6584057AF9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504" b="16504"/>
          <a:stretch>
            <a:fillRect/>
          </a:stretch>
        </p:blipFill>
        <p:spPr>
          <a:xfrm>
            <a:off x="-45286" y="0"/>
            <a:ext cx="18333286" cy="10515600"/>
          </a:xfrm>
          <a:prstGeom prst="rect">
            <a:avLst/>
          </a:prstGeom>
          <a:ln>
            <a:solidFill>
              <a:srgbClr val="F79646"/>
            </a:solidFill>
          </a:ln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17C1A04C-7305-5960-A63E-2792BF2F94D3}"/>
              </a:ext>
            </a:extLst>
          </p:cNvPr>
          <p:cNvSpPr/>
          <p:nvPr/>
        </p:nvSpPr>
        <p:spPr>
          <a:xfrm>
            <a:off x="0" y="1394057"/>
            <a:ext cx="18333286" cy="846814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C0B49BA-37A3-4957-DDDA-5ECF33AAF649}"/>
              </a:ext>
            </a:extLst>
          </p:cNvPr>
          <p:cNvSpPr txBox="1"/>
          <p:nvPr/>
        </p:nvSpPr>
        <p:spPr>
          <a:xfrm>
            <a:off x="-878306" y="1353552"/>
            <a:ext cx="20044611" cy="829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LA POTENZA HA BISOGNO DI CONTROLLO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B6D1AD6-BFBE-EE9E-459C-9C6647B901EA}"/>
              </a:ext>
            </a:extLst>
          </p:cNvPr>
          <p:cNvSpPr txBox="1"/>
          <p:nvPr/>
        </p:nvSpPr>
        <p:spPr>
          <a:xfrm>
            <a:off x="29495" y="274707"/>
            <a:ext cx="18163309" cy="64633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4400" b="1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anose="000009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INTERAZIONE TRA CORTECCIA PREFRONTALE E SISTEMA LIMBICO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059D8CB-8B38-CF3E-1098-D14DF8623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438" y="2934809"/>
            <a:ext cx="13592175" cy="7010400"/>
          </a:xfrm>
          <a:prstGeom prst="rect">
            <a:avLst/>
          </a:prstGeom>
          <a:ln w="47625">
            <a:solidFill>
              <a:srgbClr val="F79646"/>
            </a:solidFill>
          </a:ln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20EA44A-F5CF-0A6D-12EE-B3132394C40D}"/>
              </a:ext>
            </a:extLst>
          </p:cNvPr>
          <p:cNvSpPr txBox="1"/>
          <p:nvPr/>
        </p:nvSpPr>
        <p:spPr>
          <a:xfrm>
            <a:off x="6662167" y="9472894"/>
            <a:ext cx="492634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CORTECCIA PREFRONTALE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2BA1041-0380-BAFB-6C68-456FF9C95A18}"/>
              </a:ext>
            </a:extLst>
          </p:cNvPr>
          <p:cNvSpPr txBox="1"/>
          <p:nvPr/>
        </p:nvSpPr>
        <p:spPr>
          <a:xfrm>
            <a:off x="3439507" y="3213455"/>
            <a:ext cx="325121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2" charset="0"/>
                <a:ea typeface="+mn-ea"/>
                <a:cs typeface="Arial"/>
                <a:sym typeface="Arial"/>
              </a:rPr>
              <a:t>SISTEMA LIMBICO</a:t>
            </a:r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18BD348F-C464-C1B3-74F0-5249D2974358}"/>
              </a:ext>
            </a:extLst>
          </p:cNvPr>
          <p:cNvCxnSpPr>
            <a:cxnSpLocks/>
          </p:cNvCxnSpPr>
          <p:nvPr/>
        </p:nvCxnSpPr>
        <p:spPr>
          <a:xfrm flipH="1">
            <a:off x="8617528" y="6705600"/>
            <a:ext cx="1884218" cy="1371600"/>
          </a:xfrm>
          <a:prstGeom prst="line">
            <a:avLst/>
          </a:prstGeom>
          <a:ln>
            <a:solidFill>
              <a:srgbClr val="5A918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9C7A3242-8DD8-E802-D8C6-ABF6F73B43BF}"/>
              </a:ext>
            </a:extLst>
          </p:cNvPr>
          <p:cNvCxnSpPr>
            <a:cxnSpLocks/>
          </p:cNvCxnSpPr>
          <p:nvPr/>
        </p:nvCxnSpPr>
        <p:spPr>
          <a:xfrm>
            <a:off x="10501746" y="6079958"/>
            <a:ext cx="429491" cy="1562859"/>
          </a:xfrm>
          <a:prstGeom prst="line">
            <a:avLst/>
          </a:prstGeom>
          <a:ln>
            <a:solidFill>
              <a:srgbClr val="5A918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4D137790-6CF6-7100-A638-375A36588233}"/>
              </a:ext>
            </a:extLst>
          </p:cNvPr>
          <p:cNvCxnSpPr>
            <a:cxnSpLocks/>
          </p:cNvCxnSpPr>
          <p:nvPr/>
        </p:nvCxnSpPr>
        <p:spPr>
          <a:xfrm>
            <a:off x="7800110" y="4710545"/>
            <a:ext cx="220685" cy="1103472"/>
          </a:xfrm>
          <a:prstGeom prst="line">
            <a:avLst/>
          </a:prstGeom>
          <a:ln>
            <a:solidFill>
              <a:srgbClr val="5A918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24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>
          <a:extLst>
            <a:ext uri="{FF2B5EF4-FFF2-40B4-BE49-F238E27FC236}">
              <a16:creationId xmlns:a16="http://schemas.microsoft.com/office/drawing/2014/main" id="{08365684-C0AF-3C9B-6513-8D48418BA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Australian Open 2024: Sinner è il vincitore. Incredibile rimonta in ...">
            <a:extLst>
              <a:ext uri="{FF2B5EF4-FFF2-40B4-BE49-F238E27FC236}">
                <a16:creationId xmlns:a16="http://schemas.microsoft.com/office/drawing/2014/main" id="{90BB4765-E614-BE02-0EC7-4D4E2AF8B8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AutoShape 4" descr="Australian Open 2024: Sinner è il vincitore. Incredibile rimonta in ...">
            <a:extLst>
              <a:ext uri="{FF2B5EF4-FFF2-40B4-BE49-F238E27FC236}">
                <a16:creationId xmlns:a16="http://schemas.microsoft.com/office/drawing/2014/main" id="{C140D3A0-5FE4-1EE4-E7AA-A24954DD3B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AutoShape 6" descr="Tennis: Sinner batte Djokovic e vola in finale a Melbourne">
            <a:extLst>
              <a:ext uri="{FF2B5EF4-FFF2-40B4-BE49-F238E27FC236}">
                <a16:creationId xmlns:a16="http://schemas.microsoft.com/office/drawing/2014/main" id="{FA0193F3-21EB-DE1D-84F4-2BFE05F662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296400" y="52959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08425BC8-046F-26B7-A8DD-CB365101C1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448800" y="5448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" name="AutoShape 2">
            <a:extLst>
              <a:ext uri="{FF2B5EF4-FFF2-40B4-BE49-F238E27FC236}">
                <a16:creationId xmlns:a16="http://schemas.microsoft.com/office/drawing/2014/main" id="{07F6F87A-29B3-F521-76D7-C19DC68DB8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601200" y="56007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3" name="Immagine 22" descr="Immagine che contiene Ambra, oro, fuochi d'artificio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946730FB-81B4-5FDC-2E91-0FE5B5319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6" name="Rettangolo 25">
            <a:extLst>
              <a:ext uri="{FF2B5EF4-FFF2-40B4-BE49-F238E27FC236}">
                <a16:creationId xmlns:a16="http://schemas.microsoft.com/office/drawing/2014/main" id="{988EA1F9-E4FE-C2C2-0832-825F8EAE33D7}"/>
              </a:ext>
            </a:extLst>
          </p:cNvPr>
          <p:cNvSpPr/>
          <p:nvPr/>
        </p:nvSpPr>
        <p:spPr>
          <a:xfrm>
            <a:off x="0" y="0"/>
            <a:ext cx="18288000" cy="2129960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5400" b="1" dirty="0">
                <a:solidFill>
                  <a:schemeClr val="accent6"/>
                </a:solidFill>
                <a:latin typeface="Montserrat ExtraBold" panose="00000900000000000000" pitchFamily="2" charset="0"/>
                <a:ea typeface="Arial"/>
                <a:cs typeface="Arial"/>
              </a:rPr>
              <a:t>GRAZIE PER L’ATTENZIONE</a:t>
            </a:r>
          </a:p>
        </p:txBody>
      </p:sp>
      <p:sp>
        <p:nvSpPr>
          <p:cNvPr id="3" name="Freeform 13">
            <a:extLst>
              <a:ext uri="{FF2B5EF4-FFF2-40B4-BE49-F238E27FC236}">
                <a16:creationId xmlns:a16="http://schemas.microsoft.com/office/drawing/2014/main" id="{806A24DB-14B1-F8E0-17EF-2E1D837E6690}"/>
              </a:ext>
            </a:extLst>
          </p:cNvPr>
          <p:cNvSpPr>
            <a:spLocks noChangeAspect="1"/>
          </p:cNvSpPr>
          <p:nvPr/>
        </p:nvSpPr>
        <p:spPr>
          <a:xfrm>
            <a:off x="14551623" y="9013371"/>
            <a:ext cx="2644659" cy="846467"/>
          </a:xfrm>
          <a:custGeom>
            <a:avLst/>
            <a:gdLst/>
            <a:ahLst/>
            <a:cxnLst/>
            <a:rect l="l" t="t" r="r" b="b"/>
            <a:pathLst>
              <a:path w="1940368" h="621047">
                <a:moveTo>
                  <a:pt x="0" y="0"/>
                </a:moveTo>
                <a:lnTo>
                  <a:pt x="1940368" y="0"/>
                </a:lnTo>
                <a:lnTo>
                  <a:pt x="1940368" y="621047"/>
                </a:lnTo>
                <a:lnTo>
                  <a:pt x="0" y="6210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2B44B8D8-653E-AEA3-1EF4-DAA5ACC830BF}"/>
              </a:ext>
            </a:extLst>
          </p:cNvPr>
          <p:cNvSpPr>
            <a:spLocks noChangeAspect="1"/>
          </p:cNvSpPr>
          <p:nvPr/>
        </p:nvSpPr>
        <p:spPr>
          <a:xfrm>
            <a:off x="332537" y="9013370"/>
            <a:ext cx="4324992" cy="84646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0884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10515</TotalTime>
  <Words>877</Words>
  <Application>Microsoft Office PowerPoint</Application>
  <PresentationFormat>Personalizzato</PresentationFormat>
  <Paragraphs>228</Paragraphs>
  <Slides>29</Slides>
  <Notes>21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6</vt:i4>
      </vt:variant>
      <vt:variant>
        <vt:lpstr>Titoli diapositive</vt:lpstr>
      </vt:variant>
      <vt:variant>
        <vt:i4>29</vt:i4>
      </vt:variant>
    </vt:vector>
  </HeadingPairs>
  <TitlesOfParts>
    <vt:vector size="47" baseType="lpstr">
      <vt:lpstr>Calibri</vt:lpstr>
      <vt:lpstr>Open Sauce</vt:lpstr>
      <vt:lpstr>Monda</vt:lpstr>
      <vt:lpstr>Open Sauce Bold</vt:lpstr>
      <vt:lpstr>Aptos</vt:lpstr>
      <vt:lpstr>Gill Sans MT</vt:lpstr>
      <vt:lpstr>Arial Black</vt:lpstr>
      <vt:lpstr>Glacial Indifference</vt:lpstr>
      <vt:lpstr>Open Sans</vt:lpstr>
      <vt:lpstr>Montserrat</vt:lpstr>
      <vt:lpstr>Arial</vt:lpstr>
      <vt:lpstr>Montserrat ExtraBold</vt:lpstr>
      <vt:lpstr>Office Theme</vt:lpstr>
      <vt:lpstr>7_Office Theme</vt:lpstr>
      <vt:lpstr>6_Office Theme</vt:lpstr>
      <vt:lpstr>2_Office Theme</vt:lpstr>
      <vt:lpstr>1_Office Theme</vt:lpstr>
      <vt:lpstr>4_Office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ATTENZIONE  DISPERSA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Elisa Bologna</cp:lastModifiedBy>
  <cp:revision>234</cp:revision>
  <dcterms:created xsi:type="dcterms:W3CDTF">2006-08-16T00:00:00Z</dcterms:created>
  <dcterms:modified xsi:type="dcterms:W3CDTF">2026-09-17T15:03:14Z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0x010100506F3F1CA71399468466E6609CE93D55</vt:lpwstr>
  </property>
</Properties>
</file>